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106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User-provided Omega Dears Initiative presentation; content and authentic visual assets reformatted for executive presentation.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User-provided Omega Dears Initiative presentation; content and authentic visual assets reformatted for executive presentation.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User-provided Omega Dears Initiative presentation; content and authentic visual assets reformatted for executive presentation.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User-provided Omega Dears Initiative presentation; content and authentic visual assets reformatted for executive presentation.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User-provided Omega Dears Initiative presentation; content and authentic visual assets reformatted for executive presentation.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User-provided Omega Dears Initiative presentation; content and authentic visual assets reformatted for executive presentation.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User-provided Omega Dears Initiative presentation; content and authentic visual assets reformatted for executive presentation.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User-provided Omega Dears Initiative presentation; content and authentic visual assets reformatted for executive presentation.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User-provided Omega Dears Initiative presentation; content and authentic visual assets reformatted for executive presentation.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ED3D21-B077-427D-A9B5-F734DC2D40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buNone/>
              <a:defRPr sz="6000"/>
            </a:lvl1pPr>
          </a:lstStyle>
          <a:p>
            <a:r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405B114-0E41-4BC9-B4D6-239F819007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C0E194-10F7-4D6D-8EAD-D69203F264E0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AEDE6A5A-0E9B-48BD-9582-D22530FF8E90}" type="datetimeFigureOut">
              <a:t>9/25/2026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AA70F4-4B87-4EDB-B2F9-616BFDE1297B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C0C17B-0388-4D46-8E96-04B2BDDF1AB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F9AF4A37-4174-4211-A6F9-D02584A9C930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DD45AA-4F70-4FD8-857D-3D99376ADF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BF0599-63B9-41CC-A209-FFD39980F0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D05790-4DE5-4402-A144-4249DB447A5B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AEDE6A5A-0E9B-48BD-9582-D22530FF8E90}" type="datetimeFigureOut">
              <a:t>9/25/2026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A7D846-0F6C-4E83-ACD4-8D45BED60A18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C99C15-05C0-498C-8C2B-63C5AE52ABC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F9AF4A37-4174-4211-A6F9-D02584A9C930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DFA813-278D-47DF-B6AC-445E2279C7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buNone/>
              <a:defRPr sz="6000"/>
            </a:lvl1pPr>
          </a:lstStyle>
          <a:p>
            <a:r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FF8BC6-4B4C-48A6-9606-2CB691DB0E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62542D-E2B7-4392-9A49-A58808D0AB38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AEDE6A5A-0E9B-48BD-9582-D22530FF8E90}" type="datetimeFigureOut">
              <a:t>9/25/2026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0D3F15-676B-4009-9124-4D281A1BF9D7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9989F4-EE0A-4785-A633-DF189C899A8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F9AF4A37-4174-4211-A6F9-D02584A9C930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B16E69-5529-40F7-8250-B2FDE37A39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A43866-EBAE-4D0E-A441-24B7120508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0F5ED2-69ED-4179-8F3E-3B53452D4A7D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43258C7-1488-487A-B049-EC1F4298EBCB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AEDE6A5A-0E9B-48BD-9582-D22530FF8E90}" type="datetimeFigureOut">
              <a:t>9/25/2026</a:t>
            </a:fld>
            <a:endParaRPr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EC1DD1A-E483-40ED-AD20-8EFC23AB7C01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DB132EB-8845-4D2C-BF66-E28DE5B219B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F9AF4A37-4174-4211-A6F9-D02584A9C930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07F434-2B5B-4EA5-9161-1024108C69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ACD525-1D3E-4961-BD42-DCE33D780C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410DBB1-0EBB-4D93-BB3A-BD3B1222DA8F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D644087-B300-4498-88E3-590C751FBCF3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1F49FCA-3C38-4D5F-B0D5-522A31FF27DB}"/>
              </a:ext>
            </a:extLst>
          </p:cNvPr>
          <p:cNvSpPr>
            <a:spLocks noGrp="1"/>
          </p:cNvSpPr>
          <p:nvPr>
            <p:ph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6008C6C-B2A1-4A1B-A331-C7A6F2D4F022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AEDE6A5A-0E9B-48BD-9582-D22530FF8E90}" type="datetimeFigureOut">
              <a:t>9/25/2026</a:t>
            </a:fld>
            <a:endParaRPr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595A473-361C-48E9-B3C6-B79F2AD96927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791295C-4CD9-49D9-AAB7-9AC3868EC56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F9AF4A37-4174-4211-A6F9-D02584A9C930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7AB8DE-A27C-4518-AA44-78C26368F7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A30F6BF-9C42-4055-BEDC-67EB47C1347E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AEDE6A5A-0E9B-48BD-9582-D22530FF8E90}" type="datetimeFigureOut">
              <a:t>9/25/2026</a:t>
            </a:fld>
            <a:endParaRPr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7926C4C-BAA8-4504-908C-5B5B416AB2BF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AFBC1AB-1B30-491B-B00F-8E714C90208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F9AF4A37-4174-4211-A6F9-D02584A9C930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A8831DD-6ED5-4226-8C4C-8C766D0B4CEE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AEDE6A5A-0E9B-48BD-9582-D22530FF8E90}" type="datetimeFigureOut">
              <a:t>9/25/2026</a:t>
            </a:fld>
            <a:endParaRPr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641E353-410F-43F9-99F3-B27117546419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FCECE8-7285-469B-8965-78D4816AA5A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F9AF4A37-4174-4211-A6F9-D02584A9C930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02E249-F160-4C32-88F0-9076C1D57C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buNone/>
              <a:defRPr sz="3200"/>
            </a:lvl1pPr>
          </a:lstStyle>
          <a:p>
            <a:r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B8DABC-71EF-4BE0-83D0-D1DEB7A8D2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buNone/>
              <a:defRPr sz="3200"/>
            </a:lvl1pPr>
            <a:lvl2pPr>
              <a:buNone/>
              <a:defRPr sz="2800"/>
            </a:lvl2pPr>
            <a:lvl3pPr>
              <a:buNone/>
              <a:defRPr sz="2400"/>
            </a:lvl3pPr>
            <a:lvl4pPr>
              <a:buNone/>
              <a:defRPr sz="2000"/>
            </a:lvl4pPr>
            <a:lvl5pPr>
              <a:buNone/>
              <a:defRPr sz="2000"/>
            </a:lvl5pPr>
            <a:lvl6pPr>
              <a:buNone/>
              <a:defRPr sz="2000"/>
            </a:lvl6pPr>
            <a:lvl7pPr>
              <a:buNone/>
              <a:defRPr sz="2000"/>
            </a:lvl7pPr>
            <a:lvl8pPr>
              <a:buNone/>
              <a:defRPr sz="2000"/>
            </a:lvl8pPr>
            <a:lvl9pPr>
              <a:buNone/>
              <a:defRPr sz="2000"/>
            </a:lvl9pPr>
          </a:lstStyle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5A71E2-7C19-4FDF-A014-843F52933ADE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D04D2F-D41E-4FCA-AD28-250C66301BE9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AEDE6A5A-0E9B-48BD-9582-D22530FF8E90}" type="datetimeFigureOut">
              <a:t>9/25/2026</a:t>
            </a:fld>
            <a:endParaRPr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AC812CE-F6A9-443B-9B2E-7A8C6240B9B6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5B891B-007C-45B6-A4A3-F8C19DC4088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F9AF4A37-4174-4211-A6F9-D02584A9C930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63C9FD-7852-4052-923E-FDD4A40A6B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buNone/>
              <a:defRPr sz="3200"/>
            </a:lvl1pPr>
          </a:lstStyle>
          <a:p>
            <a:r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0DAE221-F899-4589-B5F4-B53D1BD7F9A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205D89-01A4-4F5C-B406-3C0A3115CA31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DAE5B5A-47D2-4921-9A02-F58CF1721930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AEDE6A5A-0E9B-48BD-9582-D22530FF8E90}" type="datetimeFigureOut">
              <a:t>9/25/2026</a:t>
            </a:fld>
            <a:endParaRPr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49FB99B-E251-4266-A032-3F9A83F9A1DA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9E8BCB5-15B0-4741-A659-4F03D711E34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F9AF4A37-4174-4211-A6F9-D02584A9C930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671DE1-AAA6-4A88-9A5B-FA5F3BFE1A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B978FAA-A6F4-4D63-925F-5B69A1A66D7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vert="eaVert"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4822BB-B997-4595-B7E9-82D31D98D7D1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AEDE6A5A-0E9B-48BD-9582-D22530FF8E90}" type="datetimeFigureOut">
              <a:t>9/25/2026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4FE2A7-B80C-4CEF-8840-1AC79D84F92E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6C3ACE-00A9-4D18-9C19-AE133DA6384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F9AF4A37-4174-4211-A6F9-D02584A9C930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5259686-9DED-4573-9791-5C73EDD8CC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76A13DA-CF3C-43A6-B6E4-6C8C4FB779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11BD20-B979-424F-BA64-124362C9B40E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AEDE6A5A-0E9B-48BD-9582-D22530FF8E90}" type="datetimeFigureOut">
              <a:t>9/25/2026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46FEA4-B4B1-4F78-93F2-EA5F02F21343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AD5C4C-BB05-441D-8269-2B89305E4C5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F9AF4A37-4174-4211-A6F9-D02584A9C930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44E06F5-F76E-4036-A2C5-7D14A3D775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anchor="ctr">
            <a:normAutofit/>
          </a:bodyPr>
          <a:lstStyle/>
          <a:p>
            <a:r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CE4558-F863-4F9B-AC0C-39935C756C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847D39-A29E-4016-BC9B-7098D88954B2}"/>
              </a:ext>
            </a:extLst>
          </p:cNvPr>
          <p:cNvSpPr>
            <a:spLocks noGrp="1"/>
          </p:cNvSpPr>
          <p:nvPr>
            <p:ph type="dt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l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DE6A5A-0E9B-48BD-9582-D22530FF8E90}" type="datetimeFigureOut">
              <a:t>9/25/2026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8A0589-2E70-4CF4-B12C-A91A78FC1398}"/>
              </a:ext>
            </a:extLst>
          </p:cNvPr>
          <p:cNvSpPr>
            <a:spLocks noGrp="1"/>
          </p:cNvSpPr>
          <p:nvPr>
            <p:ph type="ft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ctr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8BE9A9-18F5-4D0C-BAF6-656B9DB04D9A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r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AF4A37-4174-4211-A6F9-D02584A9C930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E075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0515510F-826C-4CFD-962F-F7B8C7A5B9CE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209550" cy="6858000"/>
          </a:xfrm>
          <a:prstGeom prst="rect">
            <a:avLst/>
          </a:prstGeom>
          <a:solidFill>
            <a:srgbClr val="D4AF37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2926419-F4FA-47BB-B028-E56F078F2FE7}"/>
              </a:ext>
            </a:extLst>
          </p:cNvPr>
          <p:cNvSpPr>
            <a:spLocks noGrp="1"/>
          </p:cNvSpPr>
          <p:nvPr/>
        </p:nvSpPr>
        <p:spPr>
          <a:xfrm>
            <a:off x="209550" y="0"/>
            <a:ext cx="47625" cy="6858000"/>
          </a:xfrm>
          <a:prstGeom prst="rect">
            <a:avLst/>
          </a:prstGeom>
          <a:solidFill>
            <a:srgbClr val="F0D77B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742950" y="1504352"/>
            <a:ext cx="3219450" cy="3849296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351C463-93C4-479F-B020-47F75FB3C88A}"/>
              </a:ext>
            </a:extLst>
          </p:cNvPr>
          <p:cNvSpPr>
            <a:spLocks noGrp="1"/>
          </p:cNvSpPr>
          <p:nvPr/>
        </p:nvSpPr>
        <p:spPr>
          <a:xfrm>
            <a:off x="4762500" y="876300"/>
            <a:ext cx="61912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19050" rIns="38100" bIns="19050" anchor="ctr">
            <a:normAutofit/>
          </a:bodyPr>
          <a:lstStyle/>
          <a:p>
            <a:pPr algn="l">
              <a:buNone/>
              <a:defRPr sz="1125" b="1" i="0">
                <a:solidFill>
                  <a:srgbClr val="F0D77B"/>
                </a:solidFill>
                <a:latin typeface="Aptos"/>
                <a:ea typeface="Aptos"/>
                <a:cs typeface="Aptos"/>
              </a:defRPr>
            </a:pPr>
            <a:r>
              <a:rPr sz="1125" b="1" i="0">
                <a:solidFill>
                  <a:srgbClr val="F0D77B"/>
                </a:solidFill>
                <a:latin typeface="Aptos"/>
                <a:ea typeface="Aptos"/>
                <a:cs typeface="Aptos"/>
              </a:rPr>
              <a:t>OMEGA PSI PHI FRATERNITY, INC.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4452848-38DB-409D-BEEA-7CFCF127A887}"/>
              </a:ext>
            </a:extLst>
          </p:cNvPr>
          <p:cNvSpPr>
            <a:spLocks noGrp="1"/>
          </p:cNvSpPr>
          <p:nvPr/>
        </p:nvSpPr>
        <p:spPr>
          <a:xfrm>
            <a:off x="4762500" y="1428750"/>
            <a:ext cx="6191250" cy="1619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19050" rIns="38100" bIns="19050" anchor="ctr">
            <a:normAutofit/>
          </a:bodyPr>
          <a:lstStyle/>
          <a:p>
            <a:pPr algn="l">
              <a:buNone/>
              <a:defRPr sz="4350" b="1" i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4350" b="1" i="0">
                <a:solidFill>
                  <a:srgbClr val="FFFFFF"/>
                </a:solidFill>
                <a:latin typeface="Aptos"/>
                <a:ea typeface="Aptos"/>
                <a:cs typeface="Aptos"/>
              </a:rPr>
              <a:t>Omega Dears</a:t>
            </a:r>
          </a:p>
          <a:p>
            <a:pPr algn="l">
              <a:buNone/>
              <a:defRPr sz="4350" b="1" i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4350" b="1" i="0">
                <a:solidFill>
                  <a:srgbClr val="FFFFFF"/>
                </a:solidFill>
                <a:latin typeface="Aptos"/>
                <a:ea typeface="Aptos"/>
                <a:cs typeface="Aptos"/>
              </a:rPr>
              <a:t>Initiative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CEB23AA-6E53-4709-BC85-0B512AC861E7}"/>
              </a:ext>
            </a:extLst>
          </p:cNvPr>
          <p:cNvSpPr>
            <a:spLocks noGrp="1"/>
          </p:cNvSpPr>
          <p:nvPr/>
        </p:nvSpPr>
        <p:spPr>
          <a:xfrm>
            <a:off x="4762500" y="3238500"/>
            <a:ext cx="1371600" cy="47625"/>
          </a:xfrm>
          <a:prstGeom prst="rect">
            <a:avLst/>
          </a:prstGeom>
          <a:solidFill>
            <a:srgbClr val="D4AF37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01AA4BC-2CB0-438D-B636-FA1BE4262310}"/>
              </a:ext>
            </a:extLst>
          </p:cNvPr>
          <p:cNvSpPr>
            <a:spLocks noGrp="1"/>
          </p:cNvSpPr>
          <p:nvPr/>
        </p:nvSpPr>
        <p:spPr>
          <a:xfrm>
            <a:off x="4762500" y="3590925"/>
            <a:ext cx="6191250" cy="1123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19050" rIns="38100" bIns="19050" anchor="ctr">
            <a:normAutofit/>
          </a:bodyPr>
          <a:lstStyle/>
          <a:p>
            <a:pPr algn="l">
              <a:buNone/>
              <a:defRPr sz="1875" b="0" i="0">
                <a:solidFill>
                  <a:srgbClr val="FAF7F0"/>
                </a:solidFill>
                <a:latin typeface="Aptos"/>
                <a:ea typeface="Aptos"/>
                <a:cs typeface="Aptos"/>
              </a:defRPr>
            </a:pPr>
            <a:r>
              <a:rPr sz="1875" b="0" i="0">
                <a:solidFill>
                  <a:srgbClr val="FAF7F0"/>
                </a:solidFill>
                <a:latin typeface="Aptos"/>
                <a:ea typeface="Aptos"/>
                <a:cs typeface="Aptos"/>
              </a:rPr>
              <a:t>A chapter-based model for sustaining connection, care and friendship with the widows of our transitioned Brothers.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4482018-C0FB-4BCA-AA60-82E2B7A3564E}"/>
              </a:ext>
            </a:extLst>
          </p:cNvPr>
          <p:cNvSpPr>
            <a:spLocks noGrp="1"/>
          </p:cNvSpPr>
          <p:nvPr/>
        </p:nvSpPr>
        <p:spPr>
          <a:xfrm>
            <a:off x="4762500" y="5305425"/>
            <a:ext cx="6191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19050" rIns="38100" bIns="19050" anchor="ctr">
            <a:normAutofit/>
          </a:bodyPr>
          <a:lstStyle/>
          <a:p>
            <a:pPr algn="l">
              <a:buNone/>
              <a:defRPr sz="1350" b="1" i="0">
                <a:solidFill>
                  <a:srgbClr val="F0D77B"/>
                </a:solidFill>
                <a:latin typeface="Aptos"/>
                <a:ea typeface="Aptos"/>
                <a:cs typeface="Aptos"/>
              </a:defRPr>
            </a:pPr>
            <a:r>
              <a:rPr sz="1350" b="1" i="0">
                <a:solidFill>
                  <a:srgbClr val="F0D77B"/>
                </a:solidFill>
                <a:latin typeface="Aptos"/>
                <a:ea typeface="Aptos"/>
                <a:cs typeface="Aptos"/>
              </a:rPr>
              <a:t>Kappa Alpha Alpha Chapter • Decatur, Georgia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49E5A69-CEBE-4A7F-8257-C02D050D8D76}"/>
              </a:ext>
            </a:extLst>
          </p:cNvPr>
          <p:cNvSpPr>
            <a:spLocks noGrp="1"/>
          </p:cNvSpPr>
          <p:nvPr/>
        </p:nvSpPr>
        <p:spPr>
          <a:xfrm>
            <a:off x="4762500" y="5648325"/>
            <a:ext cx="6191250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19050" rIns="38100" bIns="19050" anchor="ctr">
            <a:normAutofit/>
          </a:bodyPr>
          <a:lstStyle/>
          <a:p>
            <a:pPr algn="l">
              <a:buNone/>
              <a:defRPr sz="1350" b="0" i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350" b="0" i="0">
                <a:solidFill>
                  <a:srgbClr val="FFFFFF"/>
                </a:solidFill>
                <a:latin typeface="Aptos"/>
                <a:ea typeface="Aptos"/>
                <a:cs typeface="Aptos"/>
              </a:rPr>
              <a:t>Bro. Darrell DeShazier, Chairman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F67602D-F3AD-4917-8FFE-FB23DE7511C8}"/>
              </a:ext>
            </a:extLst>
          </p:cNvPr>
          <p:cNvSpPr>
            <a:spLocks noGrp="1"/>
          </p:cNvSpPr>
          <p:nvPr/>
        </p:nvSpPr>
        <p:spPr>
          <a:xfrm>
            <a:off x="76200" y="76200"/>
            <a:ext cx="12039600" cy="6705600"/>
          </a:xfrm>
          <a:prstGeom prst="rect">
            <a:avLst/>
          </a:prstGeom>
          <a:noFill/>
          <a:ln w="20955">
            <a:solidFill>
              <a:srgbClr val="D4AF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BB5DF7F-35EF-4A60-B44E-49CFAE2BA7FA}"/>
              </a:ext>
            </a:extLst>
          </p:cNvPr>
          <p:cNvSpPr>
            <a:spLocks noGrp="1"/>
          </p:cNvSpPr>
          <p:nvPr/>
        </p:nvSpPr>
        <p:spPr>
          <a:xfrm>
            <a:off x="142875" y="142875"/>
            <a:ext cx="11906250" cy="6572250"/>
          </a:xfrm>
          <a:prstGeom prst="rect">
            <a:avLst/>
          </a:prstGeom>
          <a:noFill/>
          <a:ln w="6191">
            <a:solidFill>
              <a:srgbClr val="76539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0032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7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21810F4C-6971-4382-82B0-E03F4B958CAB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71450"/>
          </a:xfrm>
          <a:prstGeom prst="rect">
            <a:avLst/>
          </a:prstGeom>
          <a:solidFill>
            <a:srgbClr val="D4AF37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B3CDDC1-0035-446F-AC86-BBFB4B384A0C}"/>
              </a:ext>
            </a:extLst>
          </p:cNvPr>
          <p:cNvSpPr>
            <a:spLocks noGrp="1"/>
          </p:cNvSpPr>
          <p:nvPr/>
        </p:nvSpPr>
        <p:spPr>
          <a:xfrm>
            <a:off x="0" y="171450"/>
            <a:ext cx="12192000" cy="857250"/>
          </a:xfrm>
          <a:prstGeom prst="rect">
            <a:avLst/>
          </a:prstGeom>
          <a:solidFill>
            <a:srgbClr val="2E0757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58E6AB2-B295-48B8-AC6E-F743B8EF209E}"/>
              </a:ext>
            </a:extLst>
          </p:cNvPr>
          <p:cNvSpPr>
            <a:spLocks noGrp="1"/>
          </p:cNvSpPr>
          <p:nvPr/>
        </p:nvSpPr>
        <p:spPr>
          <a:xfrm>
            <a:off x="590550" y="295275"/>
            <a:ext cx="40005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19050" rIns="38100" bIns="19050" anchor="ctr">
            <a:normAutofit/>
          </a:bodyPr>
          <a:lstStyle/>
          <a:p>
            <a:pPr algn="l">
              <a:buNone/>
              <a:defRPr sz="975" b="1" i="0">
                <a:solidFill>
                  <a:srgbClr val="F0D77B"/>
                </a:solidFill>
                <a:latin typeface="Aptos"/>
                <a:ea typeface="Aptos"/>
                <a:cs typeface="Aptos"/>
              </a:defRPr>
            </a:pPr>
            <a:r>
              <a:rPr sz="975" b="1" i="0">
                <a:solidFill>
                  <a:srgbClr val="F0D77B"/>
                </a:solidFill>
                <a:latin typeface="Aptos"/>
                <a:ea typeface="Aptos"/>
                <a:cs typeface="Aptos"/>
              </a:rPr>
              <a:t>OMEGA DEARS INITIATIVE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F936A0D-397E-4EE5-A5B4-575FFA7BA3CB}"/>
              </a:ext>
            </a:extLst>
          </p:cNvPr>
          <p:cNvSpPr>
            <a:spLocks noGrp="1"/>
          </p:cNvSpPr>
          <p:nvPr/>
        </p:nvSpPr>
        <p:spPr>
          <a:xfrm>
            <a:off x="590550" y="485775"/>
            <a:ext cx="1047750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19050" rIns="38100" bIns="19050" anchor="ctr">
            <a:normAutofit fontScale="97222"/>
          </a:bodyPr>
          <a:lstStyle/>
          <a:p>
            <a:pPr algn="l">
              <a:buNone/>
              <a:defRPr sz="2700" b="1" i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2700" b="1" i="0">
                <a:solidFill>
                  <a:srgbClr val="FFFFFF"/>
                </a:solidFill>
                <a:latin typeface="Aptos"/>
                <a:ea typeface="Aptos"/>
                <a:cs typeface="Aptos"/>
              </a:rPr>
              <a:t>A commitment that continues beyond transition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AA2F1FF-500F-4D1B-9537-C049466CC029}"/>
              </a:ext>
            </a:extLst>
          </p:cNvPr>
          <p:cNvSpPr>
            <a:spLocks noGrp="1"/>
          </p:cNvSpPr>
          <p:nvPr/>
        </p:nvSpPr>
        <p:spPr>
          <a:xfrm>
            <a:off x="590550" y="1152525"/>
            <a:ext cx="11010900" cy="28575"/>
          </a:xfrm>
          <a:prstGeom prst="rect">
            <a:avLst/>
          </a:prstGeom>
          <a:solidFill>
            <a:srgbClr val="D4AF37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146EAB2-1140-4E1D-92C0-7B409BD69328}"/>
              </a:ext>
            </a:extLst>
          </p:cNvPr>
          <p:cNvSpPr>
            <a:spLocks noGrp="1"/>
          </p:cNvSpPr>
          <p:nvPr/>
        </p:nvSpPr>
        <p:spPr>
          <a:xfrm>
            <a:off x="11087100" y="6286500"/>
            <a:ext cx="5143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19050" rIns="38100" bIns="19050" anchor="ctr">
            <a:normAutofit/>
          </a:bodyPr>
          <a:lstStyle/>
          <a:p>
            <a:pPr algn="r">
              <a:buNone/>
              <a:defRPr sz="1050" b="1" i="0">
                <a:solidFill>
                  <a:srgbClr val="2E0757"/>
                </a:solidFill>
                <a:latin typeface="Aptos"/>
                <a:ea typeface="Aptos"/>
                <a:cs typeface="Aptos"/>
              </a:defRPr>
            </a:pPr>
            <a:r>
              <a:rPr sz="1050" b="1" i="0">
                <a:solidFill>
                  <a:srgbClr val="2E0757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B01C75A-1D56-4DF3-9CDE-995AAD43D8A8}"/>
              </a:ext>
            </a:extLst>
          </p:cNvPr>
          <p:cNvSpPr>
            <a:spLocks noGrp="1"/>
          </p:cNvSpPr>
          <p:nvPr/>
        </p:nvSpPr>
        <p:spPr>
          <a:xfrm>
            <a:off x="590550" y="6286500"/>
            <a:ext cx="6096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19050" rIns="38100" bIns="19050" anchor="ctr">
            <a:normAutofit/>
          </a:bodyPr>
          <a:lstStyle/>
          <a:p>
            <a:pPr algn="l">
              <a:buNone/>
              <a:defRPr sz="1050" b="0" i="0">
                <a:solidFill>
                  <a:srgbClr val="625A68"/>
                </a:solidFill>
                <a:latin typeface="Aptos"/>
                <a:ea typeface="Aptos"/>
                <a:cs typeface="Aptos"/>
              </a:defRPr>
            </a:pPr>
            <a:r>
              <a:rPr sz="1050" b="0" i="0">
                <a:solidFill>
                  <a:srgbClr val="625A68"/>
                </a:solidFill>
                <a:latin typeface="Aptos"/>
                <a:ea typeface="Aptos"/>
                <a:cs typeface="Aptos"/>
              </a:rPr>
              <a:t>Kappa Alpha Alpha Chapter • “Friendship Forever”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2DB954D-068E-4997-9C9A-AB3E00B624DD}"/>
              </a:ext>
            </a:extLst>
          </p:cNvPr>
          <p:cNvSpPr>
            <a:spLocks noGrp="1"/>
          </p:cNvSpPr>
          <p:nvPr/>
        </p:nvSpPr>
        <p:spPr>
          <a:xfrm>
            <a:off x="590550" y="1438275"/>
            <a:ext cx="2476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19050" rIns="38100" bIns="19050" anchor="ctr">
            <a:normAutofit/>
          </a:bodyPr>
          <a:lstStyle/>
          <a:p>
            <a:pPr algn="l">
              <a:buNone/>
              <a:defRPr sz="975" b="1" i="0">
                <a:solidFill>
                  <a:srgbClr val="2E0757"/>
                </a:solidFill>
                <a:latin typeface="Aptos"/>
                <a:ea typeface="Aptos"/>
                <a:cs typeface="Aptos"/>
              </a:defRPr>
            </a:pPr>
            <a:r>
              <a:rPr sz="975" b="1" i="0">
                <a:solidFill>
                  <a:srgbClr val="2E0757"/>
                </a:solidFill>
                <a:latin typeface="Aptos"/>
                <a:ea typeface="Aptos"/>
                <a:cs typeface="Aptos"/>
              </a:rPr>
              <a:t>FOUNDED MAY 2020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571F3CD-97E1-4B43-87F3-CEF69C8F40C7}"/>
              </a:ext>
            </a:extLst>
          </p:cNvPr>
          <p:cNvSpPr>
            <a:spLocks noGrp="1"/>
          </p:cNvSpPr>
          <p:nvPr/>
        </p:nvSpPr>
        <p:spPr>
          <a:xfrm>
            <a:off x="590550" y="1714500"/>
            <a:ext cx="6858000" cy="1162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19050" rIns="38100" bIns="19050" anchor="ctr">
            <a:normAutofit fontScale="98333"/>
          </a:bodyPr>
          <a:lstStyle/>
          <a:p>
            <a:pPr algn="l">
              <a:buNone/>
              <a:defRPr sz="1875" b="0" i="0">
                <a:solidFill>
                  <a:srgbClr val="231F20"/>
                </a:solidFill>
                <a:latin typeface="Aptos"/>
                <a:ea typeface="Aptos"/>
                <a:cs typeface="Aptos"/>
              </a:defRPr>
            </a:pPr>
            <a:r>
              <a:rPr sz="1875" b="0" i="0">
                <a:solidFill>
                  <a:srgbClr val="231F20"/>
                </a:solidFill>
                <a:latin typeface="Aptos"/>
                <a:ea typeface="Aptos"/>
                <a:cs typeface="Aptos"/>
              </a:rPr>
              <a:t>The Omega Dears Initiative was created by the Brothers of Kappa Alpha Alpha Chapter to maintain meaningful, consistent connection with the widows of Brothers who have entered Omega Chapter.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B415F3D7-C638-4AC5-8049-77F0CEAAE70B}"/>
              </a:ext>
            </a:extLst>
          </p:cNvPr>
          <p:cNvSpPr>
            <a:spLocks noGrp="1"/>
          </p:cNvSpPr>
          <p:nvPr/>
        </p:nvSpPr>
        <p:spPr>
          <a:xfrm>
            <a:off x="590550" y="3152775"/>
            <a:ext cx="6858000" cy="2381250"/>
          </a:xfrm>
          <a:prstGeom prst="roundRect">
            <a:avLst>
              <a:gd name="adj" fmla="val 5600"/>
            </a:avLst>
          </a:prstGeom>
          <a:solidFill>
            <a:srgbClr val="FFFFFF"/>
          </a:solidFill>
          <a:ln w="11430">
            <a:solidFill>
              <a:srgbClr val="D4AF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03AADC6-932B-47C8-B262-69C3E10F58A6}"/>
              </a:ext>
            </a:extLst>
          </p:cNvPr>
          <p:cNvSpPr>
            <a:spLocks noGrp="1"/>
          </p:cNvSpPr>
          <p:nvPr/>
        </p:nvSpPr>
        <p:spPr>
          <a:xfrm>
            <a:off x="838200" y="3371850"/>
            <a:ext cx="6362700" cy="1952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ctr">
            <a:normAutofit fontScale="93087"/>
          </a:bodyPr>
          <a:lstStyle/>
          <a:p>
            <a:pPr marL="22" indent="-14" algn="l">
              <a:spcAft>
                <a:spcPts val="10"/>
              </a:spcAft>
              <a:buChar char="•"/>
              <a:defRPr sz="1650" b="0" i="0">
                <a:solidFill>
                  <a:srgbClr val="231F20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231F20"/>
                </a:solidFill>
                <a:latin typeface="Aptos"/>
                <a:ea typeface="Aptos"/>
                <a:cs typeface="Aptos"/>
              </a:rPr>
              <a:t>Identify  </a:t>
            </a:r>
            <a:r>
              <a:rPr sz="1650" b="0" i="0">
                <a:solidFill>
                  <a:srgbClr val="231F20"/>
                </a:solidFill>
                <a:latin typeface="Aptos"/>
                <a:ea typeface="Aptos"/>
                <a:cs typeface="Aptos"/>
              </a:rPr>
              <a:t>Recognize eligible widows following official chapter notification.</a:t>
            </a:r>
          </a:p>
          <a:p>
            <a:pPr marL="22" indent="-14" algn="l">
              <a:spcAft>
                <a:spcPts val="10"/>
              </a:spcAft>
              <a:buChar char="•"/>
              <a:defRPr sz="1650" b="0" i="0">
                <a:solidFill>
                  <a:srgbClr val="231F20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231F20"/>
                </a:solidFill>
                <a:latin typeface="Aptos"/>
                <a:ea typeface="Aptos"/>
                <a:cs typeface="Aptos"/>
              </a:rPr>
              <a:t>Connect  </a:t>
            </a:r>
            <a:r>
              <a:rPr sz="1650" b="0" i="0">
                <a:solidFill>
                  <a:srgbClr val="231F20"/>
                </a:solidFill>
                <a:latin typeface="Aptos"/>
                <a:ea typeface="Aptos"/>
                <a:cs typeface="Aptos"/>
              </a:rPr>
              <a:t>Maintain monthly communication, invitations and wellness checks.</a:t>
            </a:r>
          </a:p>
          <a:p>
            <a:pPr marL="22" indent="-14" algn="l">
              <a:spcAft>
                <a:spcPts val="10"/>
              </a:spcAft>
              <a:buChar char="•"/>
              <a:defRPr sz="1650" b="0" i="0">
                <a:solidFill>
                  <a:srgbClr val="231F20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231F20"/>
                </a:solidFill>
                <a:latin typeface="Aptos"/>
                <a:ea typeface="Aptos"/>
                <a:cs typeface="Aptos"/>
              </a:rPr>
              <a:t>Listen  </a:t>
            </a:r>
            <a:r>
              <a:rPr sz="1650" b="0" i="0">
                <a:solidFill>
                  <a:srgbClr val="231F20"/>
                </a:solidFill>
                <a:latin typeface="Aptos"/>
                <a:ea typeface="Aptos"/>
                <a:cs typeface="Aptos"/>
              </a:rPr>
              <a:t>Bring needs and recommendations to chapter leadership for response.</a:t>
            </a:r>
          </a:p>
          <a:p>
            <a:pPr marL="22" indent="-14" algn="l">
              <a:spcAft>
                <a:spcPts val="10"/>
              </a:spcAft>
              <a:buChar char="•"/>
              <a:defRPr sz="1650" b="0" i="0">
                <a:solidFill>
                  <a:srgbClr val="231F20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231F20"/>
                </a:solidFill>
                <a:latin typeface="Aptos"/>
                <a:ea typeface="Aptos"/>
                <a:cs typeface="Aptos"/>
              </a:rPr>
              <a:t>Welcome  </a:t>
            </a:r>
            <a:r>
              <a:rPr sz="1650" b="0" i="0">
                <a:solidFill>
                  <a:srgbClr val="231F20"/>
                </a:solidFill>
                <a:latin typeface="Aptos"/>
                <a:ea typeface="Aptos"/>
                <a:cs typeface="Aptos"/>
              </a:rPr>
              <a:t>Participation is always voluntary—and the invitation remains open.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690146E-C422-4D93-B65D-D004D80339AA}"/>
              </a:ext>
            </a:extLst>
          </p:cNvPr>
          <p:cNvSpPr>
            <a:spLocks noGrp="1"/>
          </p:cNvSpPr>
          <p:nvPr/>
        </p:nvSpPr>
        <p:spPr>
          <a:xfrm>
            <a:off x="7981950" y="1438275"/>
            <a:ext cx="3619500" cy="4095750"/>
          </a:xfrm>
          <a:prstGeom prst="rect">
            <a:avLst/>
          </a:prstGeom>
          <a:solidFill>
            <a:srgbClr val="2E0757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32" name="Picture 31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8496300" y="1743075"/>
            <a:ext cx="2571750" cy="257175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0331DF09-DAC2-451D-AD66-3910F360D62B}"/>
              </a:ext>
            </a:extLst>
          </p:cNvPr>
          <p:cNvSpPr>
            <a:spLocks noGrp="1"/>
          </p:cNvSpPr>
          <p:nvPr/>
        </p:nvSpPr>
        <p:spPr>
          <a:xfrm>
            <a:off x="8458200" y="4495800"/>
            <a:ext cx="2667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19050" rIns="38100" bIns="19050" anchor="ctr">
            <a:normAutofit/>
          </a:bodyPr>
          <a:lstStyle/>
          <a:p>
            <a:pPr algn="ctr">
              <a:buNone/>
              <a:defRPr sz="1050" b="1" i="0">
                <a:solidFill>
                  <a:srgbClr val="F0D77B"/>
                </a:solidFill>
                <a:latin typeface="Aptos"/>
                <a:ea typeface="Aptos"/>
                <a:cs typeface="Aptos"/>
              </a:defRPr>
            </a:pPr>
            <a:r>
              <a:rPr sz="1050" b="1" i="0">
                <a:solidFill>
                  <a:srgbClr val="F0D77B"/>
                </a:solidFill>
                <a:latin typeface="Aptos"/>
                <a:ea typeface="Aptos"/>
                <a:cs typeface="Aptos"/>
              </a:rPr>
              <a:t>OUR PROMISE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E1E0FD7-8E5D-453D-98B6-298B274AFB4B}"/>
              </a:ext>
            </a:extLst>
          </p:cNvPr>
          <p:cNvSpPr>
            <a:spLocks noGrp="1"/>
          </p:cNvSpPr>
          <p:nvPr/>
        </p:nvSpPr>
        <p:spPr>
          <a:xfrm>
            <a:off x="8324850" y="4800600"/>
            <a:ext cx="29337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19050" rIns="38100" bIns="19050" anchor="ctr">
            <a:normAutofit fontScale="82356"/>
          </a:bodyPr>
          <a:lstStyle/>
          <a:p>
            <a:pPr algn="ctr">
              <a:buNone/>
              <a:defRPr sz="1800" b="1" i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800" b="1" i="0">
                <a:solidFill>
                  <a:srgbClr val="FFFFFF"/>
                </a:solidFill>
                <a:latin typeface="Aptos"/>
                <a:ea typeface="Aptos"/>
                <a:cs typeface="Aptos"/>
              </a:rPr>
              <a:t>Build relationships that embody</a:t>
            </a:r>
          </a:p>
          <a:p>
            <a:pPr algn="ctr">
              <a:buNone/>
              <a:defRPr sz="1800" b="1" i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800" b="1" i="0">
                <a:solidFill>
                  <a:srgbClr val="FFFFFF"/>
                </a:solidFill>
                <a:latin typeface="Aptos"/>
                <a:ea typeface="Aptos"/>
                <a:cs typeface="Aptos"/>
              </a:rPr>
              <a:t>“Friendship Forever.”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124A071-353A-48AF-8A6E-B10BE8719FFB}"/>
              </a:ext>
            </a:extLst>
          </p:cNvPr>
          <p:cNvSpPr>
            <a:spLocks noGrp="1"/>
          </p:cNvSpPr>
          <p:nvPr/>
        </p:nvSpPr>
        <p:spPr>
          <a:xfrm>
            <a:off x="76200" y="76200"/>
            <a:ext cx="12039600" cy="6705600"/>
          </a:xfrm>
          <a:prstGeom prst="rect">
            <a:avLst/>
          </a:prstGeom>
          <a:noFill/>
          <a:ln w="20955">
            <a:solidFill>
              <a:srgbClr val="D4AF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9BCFF76-BEDC-4A7E-8B33-6C9CF9EEE511}"/>
              </a:ext>
            </a:extLst>
          </p:cNvPr>
          <p:cNvSpPr>
            <a:spLocks noGrp="1"/>
          </p:cNvSpPr>
          <p:nvPr/>
        </p:nvSpPr>
        <p:spPr>
          <a:xfrm>
            <a:off x="142875" y="142875"/>
            <a:ext cx="11906250" cy="6572250"/>
          </a:xfrm>
          <a:prstGeom prst="rect">
            <a:avLst/>
          </a:prstGeom>
          <a:noFill/>
          <a:ln w="6191">
            <a:solidFill>
              <a:srgbClr val="9F8AA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600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7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423E85BE-57EE-4AD4-A73F-A9DDC45949E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71450"/>
          </a:xfrm>
          <a:prstGeom prst="rect">
            <a:avLst/>
          </a:prstGeom>
          <a:solidFill>
            <a:srgbClr val="D4AF37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5B9DCCB-490E-47AA-8567-FB8DF98A9BFD}"/>
              </a:ext>
            </a:extLst>
          </p:cNvPr>
          <p:cNvSpPr>
            <a:spLocks noGrp="1"/>
          </p:cNvSpPr>
          <p:nvPr/>
        </p:nvSpPr>
        <p:spPr>
          <a:xfrm>
            <a:off x="0" y="171450"/>
            <a:ext cx="12192000" cy="857250"/>
          </a:xfrm>
          <a:prstGeom prst="rect">
            <a:avLst/>
          </a:prstGeom>
          <a:solidFill>
            <a:srgbClr val="2E0757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9B59420-1DD2-486D-9432-238C068D4B5E}"/>
              </a:ext>
            </a:extLst>
          </p:cNvPr>
          <p:cNvSpPr>
            <a:spLocks noGrp="1"/>
          </p:cNvSpPr>
          <p:nvPr/>
        </p:nvSpPr>
        <p:spPr>
          <a:xfrm>
            <a:off x="590550" y="295275"/>
            <a:ext cx="40005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19050" rIns="38100" bIns="19050" anchor="ctr">
            <a:normAutofit/>
          </a:bodyPr>
          <a:lstStyle/>
          <a:p>
            <a:pPr algn="l">
              <a:buNone/>
              <a:defRPr sz="975" b="1" i="0">
                <a:solidFill>
                  <a:srgbClr val="F0D77B"/>
                </a:solidFill>
                <a:latin typeface="Aptos"/>
                <a:ea typeface="Aptos"/>
                <a:cs typeface="Aptos"/>
              </a:defRPr>
            </a:pPr>
            <a:r>
              <a:rPr sz="975" b="1" i="0">
                <a:solidFill>
                  <a:srgbClr val="F0D77B"/>
                </a:solidFill>
                <a:latin typeface="Aptos"/>
                <a:ea typeface="Aptos"/>
                <a:cs typeface="Aptos"/>
              </a:rPr>
              <a:t>OMEGA DEARS INITIATIVE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438A73D-D9E5-4BA6-AA5B-7763B53A6D3B}"/>
              </a:ext>
            </a:extLst>
          </p:cNvPr>
          <p:cNvSpPr>
            <a:spLocks noGrp="1"/>
          </p:cNvSpPr>
          <p:nvPr/>
        </p:nvSpPr>
        <p:spPr>
          <a:xfrm>
            <a:off x="590550" y="485775"/>
            <a:ext cx="1047750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19050" rIns="38100" bIns="19050" anchor="ctr">
            <a:normAutofit fontScale="97222"/>
          </a:bodyPr>
          <a:lstStyle/>
          <a:p>
            <a:pPr algn="l">
              <a:buNone/>
              <a:defRPr sz="2700" b="1" i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2700" b="1" i="0">
                <a:solidFill>
                  <a:srgbClr val="FFFFFF"/>
                </a:solidFill>
                <a:latin typeface="Aptos"/>
                <a:ea typeface="Aptos"/>
                <a:cs typeface="Aptos"/>
              </a:rPr>
              <a:t>Four commitments define the operating model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AF98A88-2AE4-43FD-8321-32B08FCC5DD5}"/>
              </a:ext>
            </a:extLst>
          </p:cNvPr>
          <p:cNvSpPr>
            <a:spLocks noGrp="1"/>
          </p:cNvSpPr>
          <p:nvPr/>
        </p:nvSpPr>
        <p:spPr>
          <a:xfrm>
            <a:off x="590550" y="1152525"/>
            <a:ext cx="11010900" cy="28575"/>
          </a:xfrm>
          <a:prstGeom prst="rect">
            <a:avLst/>
          </a:prstGeom>
          <a:solidFill>
            <a:srgbClr val="D4AF37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C795E05-C48A-4BC6-B542-B610908185BE}"/>
              </a:ext>
            </a:extLst>
          </p:cNvPr>
          <p:cNvSpPr>
            <a:spLocks noGrp="1"/>
          </p:cNvSpPr>
          <p:nvPr/>
        </p:nvSpPr>
        <p:spPr>
          <a:xfrm>
            <a:off x="11087100" y="6286500"/>
            <a:ext cx="5143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19050" rIns="38100" bIns="19050" anchor="ctr">
            <a:normAutofit/>
          </a:bodyPr>
          <a:lstStyle/>
          <a:p>
            <a:pPr algn="r">
              <a:buNone/>
              <a:defRPr sz="1050" b="1" i="0">
                <a:solidFill>
                  <a:srgbClr val="2E0757"/>
                </a:solidFill>
                <a:latin typeface="Aptos"/>
                <a:ea typeface="Aptos"/>
                <a:cs typeface="Aptos"/>
              </a:defRPr>
            </a:pPr>
            <a:r>
              <a:rPr sz="1050" b="1" i="0">
                <a:solidFill>
                  <a:srgbClr val="2E0757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F8A5961-D03D-44FB-BDB1-48E5416DA164}"/>
              </a:ext>
            </a:extLst>
          </p:cNvPr>
          <p:cNvSpPr>
            <a:spLocks noGrp="1"/>
          </p:cNvSpPr>
          <p:nvPr/>
        </p:nvSpPr>
        <p:spPr>
          <a:xfrm>
            <a:off x="590550" y="6286500"/>
            <a:ext cx="6096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19050" rIns="38100" bIns="19050" anchor="ctr">
            <a:normAutofit/>
          </a:bodyPr>
          <a:lstStyle/>
          <a:p>
            <a:pPr algn="l">
              <a:buNone/>
              <a:defRPr sz="1050" b="0" i="0">
                <a:solidFill>
                  <a:srgbClr val="625A68"/>
                </a:solidFill>
                <a:latin typeface="Aptos"/>
                <a:ea typeface="Aptos"/>
                <a:cs typeface="Aptos"/>
              </a:defRPr>
            </a:pPr>
            <a:r>
              <a:rPr sz="1050" b="0" i="0">
                <a:solidFill>
                  <a:srgbClr val="625A68"/>
                </a:solidFill>
                <a:latin typeface="Aptos"/>
                <a:ea typeface="Aptos"/>
                <a:cs typeface="Aptos"/>
              </a:rPr>
              <a:t>Kappa Alpha Alpha Chapter • “Friendship Forever”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CE2C32D1-FC18-4811-BC1A-601422D91785}"/>
              </a:ext>
            </a:extLst>
          </p:cNvPr>
          <p:cNvSpPr>
            <a:spLocks noGrp="1"/>
          </p:cNvSpPr>
          <p:nvPr/>
        </p:nvSpPr>
        <p:spPr>
          <a:xfrm>
            <a:off x="590550" y="1581150"/>
            <a:ext cx="5334000" cy="1962150"/>
          </a:xfrm>
          <a:prstGeom prst="roundRect">
            <a:avLst>
              <a:gd name="adj" fmla="val 6796"/>
            </a:avLst>
          </a:prstGeom>
          <a:solidFill>
            <a:srgbClr val="FFFFFF"/>
          </a:solidFill>
          <a:ln w="11430">
            <a:solidFill>
              <a:srgbClr val="D4AF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A57A5B6-2BA9-403C-856A-E0B335566AB9}"/>
              </a:ext>
            </a:extLst>
          </p:cNvPr>
          <p:cNvSpPr>
            <a:spLocks noGrp="1"/>
          </p:cNvSpPr>
          <p:nvPr/>
        </p:nvSpPr>
        <p:spPr>
          <a:xfrm>
            <a:off x="819150" y="1771650"/>
            <a:ext cx="6477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19050" rIns="38100" bIns="19050" anchor="ctr">
            <a:normAutofit/>
          </a:bodyPr>
          <a:lstStyle/>
          <a:p>
            <a:pPr algn="l">
              <a:buNone/>
              <a:defRPr sz="2250" b="1" i="0">
                <a:solidFill>
                  <a:srgbClr val="D4AF37"/>
                </a:solidFill>
                <a:latin typeface="Aptos"/>
                <a:ea typeface="Aptos"/>
                <a:cs typeface="Aptos"/>
              </a:defRPr>
            </a:pPr>
            <a:r>
              <a:rPr sz="2250" b="1" i="0">
                <a:solidFill>
                  <a:srgbClr val="D4AF37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12A827B-2DC0-42A8-A51E-7C19140076F3}"/>
              </a:ext>
            </a:extLst>
          </p:cNvPr>
          <p:cNvSpPr>
            <a:spLocks noGrp="1"/>
          </p:cNvSpPr>
          <p:nvPr/>
        </p:nvSpPr>
        <p:spPr>
          <a:xfrm>
            <a:off x="1562100" y="1790700"/>
            <a:ext cx="4048125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19050" rIns="38100" bIns="19050" anchor="ctr">
            <a:normAutofit/>
          </a:bodyPr>
          <a:lstStyle/>
          <a:p>
            <a:pPr algn="l">
              <a:buNone/>
              <a:defRPr sz="1350" b="1" i="0">
                <a:solidFill>
                  <a:srgbClr val="2E0757"/>
                </a:solidFill>
                <a:latin typeface="Aptos"/>
                <a:ea typeface="Aptos"/>
                <a:cs typeface="Aptos"/>
              </a:defRPr>
            </a:pPr>
            <a:r>
              <a:rPr sz="1350" b="1" i="0">
                <a:solidFill>
                  <a:srgbClr val="2E0757"/>
                </a:solidFill>
                <a:latin typeface="Aptos"/>
                <a:ea typeface="Aptos"/>
                <a:cs typeface="Aptos"/>
              </a:rPr>
              <a:t>CONSISTENT CONNECTION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2531844-E864-43ED-82B8-3A4F04658815}"/>
              </a:ext>
            </a:extLst>
          </p:cNvPr>
          <p:cNvSpPr>
            <a:spLocks noGrp="1"/>
          </p:cNvSpPr>
          <p:nvPr/>
        </p:nvSpPr>
        <p:spPr>
          <a:xfrm>
            <a:off x="1562100" y="2200275"/>
            <a:ext cx="4048125" cy="990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19050" rIns="38100" bIns="19050" anchor="ctr">
            <a:normAutofit/>
          </a:bodyPr>
          <a:lstStyle/>
          <a:p>
            <a:pPr algn="l">
              <a:buNone/>
              <a:defRPr sz="1650" b="0" i="0">
                <a:solidFill>
                  <a:srgbClr val="231F20"/>
                </a:solidFill>
                <a:latin typeface="Aptos"/>
                <a:ea typeface="Aptos"/>
                <a:cs typeface="Aptos"/>
              </a:defRPr>
            </a:pPr>
            <a:r>
              <a:rPr sz="1650" b="0" i="0">
                <a:solidFill>
                  <a:srgbClr val="231F20"/>
                </a:solidFill>
                <a:latin typeface="Aptos"/>
                <a:ea typeface="Aptos"/>
                <a:cs typeface="Aptos"/>
              </a:rPr>
              <a:t>Establish a dependable communication channel with every participating Omega Dear.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C36DFDA3-534C-4A74-9234-F2EDCAE5E5BC}"/>
              </a:ext>
            </a:extLst>
          </p:cNvPr>
          <p:cNvSpPr>
            <a:spLocks noGrp="1"/>
          </p:cNvSpPr>
          <p:nvPr/>
        </p:nvSpPr>
        <p:spPr>
          <a:xfrm>
            <a:off x="6267450" y="1581150"/>
            <a:ext cx="5334000" cy="1962150"/>
          </a:xfrm>
          <a:prstGeom prst="roundRect">
            <a:avLst>
              <a:gd name="adj" fmla="val 6796"/>
            </a:avLst>
          </a:prstGeom>
          <a:solidFill>
            <a:srgbClr val="F1EAF7"/>
          </a:solidFill>
          <a:ln w="11430">
            <a:solidFill>
              <a:srgbClr val="D4AF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8899AC3-2805-40C1-9995-D7F52BBC1399}"/>
              </a:ext>
            </a:extLst>
          </p:cNvPr>
          <p:cNvSpPr>
            <a:spLocks noGrp="1"/>
          </p:cNvSpPr>
          <p:nvPr/>
        </p:nvSpPr>
        <p:spPr>
          <a:xfrm>
            <a:off x="6496050" y="1771650"/>
            <a:ext cx="6477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19050" rIns="38100" bIns="19050" anchor="ctr">
            <a:normAutofit/>
          </a:bodyPr>
          <a:lstStyle/>
          <a:p>
            <a:pPr algn="l">
              <a:buNone/>
              <a:defRPr sz="2250" b="1" i="0">
                <a:solidFill>
                  <a:srgbClr val="D4AF37"/>
                </a:solidFill>
                <a:latin typeface="Aptos"/>
                <a:ea typeface="Aptos"/>
                <a:cs typeface="Aptos"/>
              </a:defRPr>
            </a:pPr>
            <a:r>
              <a:rPr sz="2250" b="1" i="0">
                <a:solidFill>
                  <a:srgbClr val="D4AF37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55A6530-7D92-4541-8F5D-C6F64C0D0A9A}"/>
              </a:ext>
            </a:extLst>
          </p:cNvPr>
          <p:cNvSpPr>
            <a:spLocks noGrp="1"/>
          </p:cNvSpPr>
          <p:nvPr/>
        </p:nvSpPr>
        <p:spPr>
          <a:xfrm>
            <a:off x="7239000" y="1790700"/>
            <a:ext cx="4048125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19050" rIns="38100" bIns="19050" anchor="ctr">
            <a:normAutofit/>
          </a:bodyPr>
          <a:lstStyle/>
          <a:p>
            <a:pPr algn="l">
              <a:buNone/>
              <a:defRPr sz="1350" b="1" i="0">
                <a:solidFill>
                  <a:srgbClr val="2E0757"/>
                </a:solidFill>
                <a:latin typeface="Aptos"/>
                <a:ea typeface="Aptos"/>
                <a:cs typeface="Aptos"/>
              </a:defRPr>
            </a:pPr>
            <a:r>
              <a:rPr sz="1350" b="1" i="0">
                <a:solidFill>
                  <a:srgbClr val="2E0757"/>
                </a:solidFill>
                <a:latin typeface="Aptos"/>
                <a:ea typeface="Aptos"/>
                <a:cs typeface="Aptos"/>
              </a:rPr>
              <a:t>MONTHLY ENGAGEMENT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495D926-606C-4848-9F9D-6ED20174A8CC}"/>
              </a:ext>
            </a:extLst>
          </p:cNvPr>
          <p:cNvSpPr>
            <a:spLocks noGrp="1"/>
          </p:cNvSpPr>
          <p:nvPr/>
        </p:nvSpPr>
        <p:spPr>
          <a:xfrm>
            <a:off x="7239000" y="2200275"/>
            <a:ext cx="4048125" cy="990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19050" rIns="38100" bIns="19050" anchor="ctr">
            <a:normAutofit/>
          </a:bodyPr>
          <a:lstStyle/>
          <a:p>
            <a:pPr algn="l">
              <a:buNone/>
              <a:defRPr sz="1650" b="0" i="0">
                <a:solidFill>
                  <a:srgbClr val="231F20"/>
                </a:solidFill>
                <a:latin typeface="Aptos"/>
                <a:ea typeface="Aptos"/>
                <a:cs typeface="Aptos"/>
              </a:defRPr>
            </a:pPr>
            <a:r>
              <a:rPr sz="1650" b="0" i="0">
                <a:solidFill>
                  <a:srgbClr val="231F20"/>
                </a:solidFill>
                <a:latin typeface="Aptos"/>
                <a:ea typeface="Aptos"/>
                <a:cs typeface="Aptos"/>
              </a:rPr>
              <a:t>Include chapter invitations, holiday cards, wellness checks and personal outreach.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AABDBA13-7BAB-4475-8BA6-A681E7453137}"/>
              </a:ext>
            </a:extLst>
          </p:cNvPr>
          <p:cNvSpPr>
            <a:spLocks noGrp="1"/>
          </p:cNvSpPr>
          <p:nvPr/>
        </p:nvSpPr>
        <p:spPr>
          <a:xfrm>
            <a:off x="590550" y="3905250"/>
            <a:ext cx="5334000" cy="1962150"/>
          </a:xfrm>
          <a:prstGeom prst="roundRect">
            <a:avLst>
              <a:gd name="adj" fmla="val 6796"/>
            </a:avLst>
          </a:prstGeom>
          <a:solidFill>
            <a:srgbClr val="FFFFFF"/>
          </a:solidFill>
          <a:ln w="11430">
            <a:solidFill>
              <a:srgbClr val="D4AF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7DC47AA-5022-405E-8A67-D1607A5BE247}"/>
              </a:ext>
            </a:extLst>
          </p:cNvPr>
          <p:cNvSpPr>
            <a:spLocks noGrp="1"/>
          </p:cNvSpPr>
          <p:nvPr/>
        </p:nvSpPr>
        <p:spPr>
          <a:xfrm>
            <a:off x="819150" y="4095750"/>
            <a:ext cx="6477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19050" rIns="38100" bIns="19050" anchor="ctr">
            <a:normAutofit/>
          </a:bodyPr>
          <a:lstStyle/>
          <a:p>
            <a:pPr algn="l">
              <a:buNone/>
              <a:defRPr sz="2250" b="1" i="0">
                <a:solidFill>
                  <a:srgbClr val="D4AF37"/>
                </a:solidFill>
                <a:latin typeface="Aptos"/>
                <a:ea typeface="Aptos"/>
                <a:cs typeface="Aptos"/>
              </a:defRPr>
            </a:pPr>
            <a:r>
              <a:rPr sz="2250" b="1" i="0">
                <a:solidFill>
                  <a:srgbClr val="D4AF37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4AAF891-20B5-4C51-B2C3-57F8200ADA7E}"/>
              </a:ext>
            </a:extLst>
          </p:cNvPr>
          <p:cNvSpPr>
            <a:spLocks noGrp="1"/>
          </p:cNvSpPr>
          <p:nvPr/>
        </p:nvSpPr>
        <p:spPr>
          <a:xfrm>
            <a:off x="1562100" y="4114800"/>
            <a:ext cx="4048125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19050" rIns="38100" bIns="19050" anchor="ctr">
            <a:normAutofit/>
          </a:bodyPr>
          <a:lstStyle/>
          <a:p>
            <a:pPr algn="l">
              <a:buNone/>
              <a:defRPr sz="1350" b="1" i="0">
                <a:solidFill>
                  <a:srgbClr val="2E0757"/>
                </a:solidFill>
                <a:latin typeface="Aptos"/>
                <a:ea typeface="Aptos"/>
                <a:cs typeface="Aptos"/>
              </a:defRPr>
            </a:pPr>
            <a:r>
              <a:rPr sz="1350" b="1" i="0">
                <a:solidFill>
                  <a:srgbClr val="2E0757"/>
                </a:solidFill>
                <a:latin typeface="Aptos"/>
                <a:ea typeface="Aptos"/>
                <a:cs typeface="Aptos"/>
              </a:rPr>
              <a:t>RESPONSIVE SUPPORT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605D234-DA41-4539-B572-1AFFE6C50A5B}"/>
              </a:ext>
            </a:extLst>
          </p:cNvPr>
          <p:cNvSpPr>
            <a:spLocks noGrp="1"/>
          </p:cNvSpPr>
          <p:nvPr/>
        </p:nvSpPr>
        <p:spPr>
          <a:xfrm>
            <a:off x="1562100" y="4524375"/>
            <a:ext cx="4048125" cy="990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19050" rIns="38100" bIns="19050" anchor="ctr">
            <a:normAutofit/>
          </a:bodyPr>
          <a:lstStyle/>
          <a:p>
            <a:pPr algn="l">
              <a:buNone/>
              <a:defRPr sz="1650" b="0" i="0">
                <a:solidFill>
                  <a:srgbClr val="231F20"/>
                </a:solidFill>
                <a:latin typeface="Aptos"/>
                <a:ea typeface="Aptos"/>
                <a:cs typeface="Aptos"/>
              </a:defRPr>
            </a:pPr>
            <a:r>
              <a:rPr sz="1650" b="0" i="0">
                <a:solidFill>
                  <a:srgbClr val="231F20"/>
                </a:solidFill>
                <a:latin typeface="Aptos"/>
                <a:ea typeface="Aptos"/>
                <a:cs typeface="Aptos"/>
              </a:rPr>
              <a:t>Gather recommendations, elevate needs and close the loop with a thoughtful chapter response.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A30EBDCF-6562-4F62-B1D1-DCF7A2E22A14}"/>
              </a:ext>
            </a:extLst>
          </p:cNvPr>
          <p:cNvSpPr>
            <a:spLocks noGrp="1"/>
          </p:cNvSpPr>
          <p:nvPr/>
        </p:nvSpPr>
        <p:spPr>
          <a:xfrm>
            <a:off x="6267450" y="3905250"/>
            <a:ext cx="5334000" cy="1962150"/>
          </a:xfrm>
          <a:prstGeom prst="roundRect">
            <a:avLst>
              <a:gd name="adj" fmla="val 6796"/>
            </a:avLst>
          </a:prstGeom>
          <a:solidFill>
            <a:srgbClr val="F1EAF7"/>
          </a:solidFill>
          <a:ln w="11430">
            <a:solidFill>
              <a:srgbClr val="D4AF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887521A-0FF4-4CF8-BB10-1D4CCA0ADC46}"/>
              </a:ext>
            </a:extLst>
          </p:cNvPr>
          <p:cNvSpPr>
            <a:spLocks noGrp="1"/>
          </p:cNvSpPr>
          <p:nvPr/>
        </p:nvSpPr>
        <p:spPr>
          <a:xfrm>
            <a:off x="6496050" y="4095750"/>
            <a:ext cx="6477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19050" rIns="38100" bIns="19050" anchor="ctr">
            <a:normAutofit/>
          </a:bodyPr>
          <a:lstStyle/>
          <a:p>
            <a:pPr algn="l">
              <a:buNone/>
              <a:defRPr sz="2250" b="1" i="0">
                <a:solidFill>
                  <a:srgbClr val="D4AF37"/>
                </a:solidFill>
                <a:latin typeface="Aptos"/>
                <a:ea typeface="Aptos"/>
                <a:cs typeface="Aptos"/>
              </a:defRPr>
            </a:pPr>
            <a:r>
              <a:rPr sz="2250" b="1" i="0">
                <a:solidFill>
                  <a:srgbClr val="D4AF37"/>
                </a:solidFill>
                <a:latin typeface="Aptos"/>
                <a:ea typeface="Aptos"/>
                <a:cs typeface="Aptos"/>
              </a:rPr>
              <a:t>04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D46303C-2B7B-4C91-B1C1-98E9C2747ED6}"/>
              </a:ext>
            </a:extLst>
          </p:cNvPr>
          <p:cNvSpPr>
            <a:spLocks noGrp="1"/>
          </p:cNvSpPr>
          <p:nvPr/>
        </p:nvSpPr>
        <p:spPr>
          <a:xfrm>
            <a:off x="7239000" y="4114800"/>
            <a:ext cx="4048125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19050" rIns="38100" bIns="19050" anchor="ctr">
            <a:normAutofit/>
          </a:bodyPr>
          <a:lstStyle/>
          <a:p>
            <a:pPr algn="l">
              <a:buNone/>
              <a:defRPr sz="1350" b="1" i="0">
                <a:solidFill>
                  <a:srgbClr val="2E0757"/>
                </a:solidFill>
                <a:latin typeface="Aptos"/>
                <a:ea typeface="Aptos"/>
                <a:cs typeface="Aptos"/>
              </a:defRPr>
            </a:pPr>
            <a:r>
              <a:rPr sz="1350" b="1" i="0">
                <a:solidFill>
                  <a:srgbClr val="2E0757"/>
                </a:solidFill>
                <a:latin typeface="Aptos"/>
                <a:ea typeface="Aptos"/>
                <a:cs typeface="Aptos"/>
              </a:rPr>
              <a:t>LASTING FRIENDSHIP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35B879B-3BA7-4C2F-8288-6CB7912427B8}"/>
              </a:ext>
            </a:extLst>
          </p:cNvPr>
          <p:cNvSpPr>
            <a:spLocks noGrp="1"/>
          </p:cNvSpPr>
          <p:nvPr/>
        </p:nvSpPr>
        <p:spPr>
          <a:xfrm>
            <a:off x="7239000" y="4524375"/>
            <a:ext cx="4048125" cy="990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19050" rIns="38100" bIns="19050" anchor="ctr">
            <a:normAutofit/>
          </a:bodyPr>
          <a:lstStyle/>
          <a:p>
            <a:pPr algn="l">
              <a:buNone/>
              <a:defRPr sz="1650" b="0" i="0">
                <a:solidFill>
                  <a:srgbClr val="231F20"/>
                </a:solidFill>
                <a:latin typeface="Aptos"/>
                <a:ea typeface="Aptos"/>
                <a:cs typeface="Aptos"/>
              </a:defRPr>
            </a:pPr>
            <a:r>
              <a:rPr sz="1650" b="0" i="0">
                <a:solidFill>
                  <a:srgbClr val="231F20"/>
                </a:solidFill>
                <a:latin typeface="Aptos"/>
                <a:ea typeface="Aptos"/>
                <a:cs typeface="Aptos"/>
              </a:rPr>
              <a:t>Ensure each widow knows the chapter remembers her, values her and remains connected as one Omega family.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1B11883-1375-42D8-85E9-D4C8425296EA}"/>
              </a:ext>
            </a:extLst>
          </p:cNvPr>
          <p:cNvSpPr>
            <a:spLocks noGrp="1"/>
          </p:cNvSpPr>
          <p:nvPr/>
        </p:nvSpPr>
        <p:spPr>
          <a:xfrm>
            <a:off x="76200" y="76200"/>
            <a:ext cx="12039600" cy="6705600"/>
          </a:xfrm>
          <a:prstGeom prst="rect">
            <a:avLst/>
          </a:prstGeom>
          <a:noFill/>
          <a:ln w="20955">
            <a:solidFill>
              <a:srgbClr val="D4AF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F7E2AF0-782B-4A32-A1BB-EDAD1C61AD71}"/>
              </a:ext>
            </a:extLst>
          </p:cNvPr>
          <p:cNvSpPr>
            <a:spLocks noGrp="1"/>
          </p:cNvSpPr>
          <p:nvPr/>
        </p:nvSpPr>
        <p:spPr>
          <a:xfrm>
            <a:off x="142875" y="142875"/>
            <a:ext cx="11906250" cy="6572250"/>
          </a:xfrm>
          <a:prstGeom prst="rect">
            <a:avLst/>
          </a:prstGeom>
          <a:noFill/>
          <a:ln w="6191">
            <a:solidFill>
              <a:srgbClr val="9F8AA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80158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7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3">
            <a:extLst>
              <a:ext uri="{FF2B5EF4-FFF2-40B4-BE49-F238E27FC236}">
                <a16:creationId xmlns:a16="http://schemas.microsoft.com/office/drawing/2014/main" id="{1415CCEB-9BA5-44C6-B7BF-49D399D11663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71450"/>
          </a:xfrm>
          <a:prstGeom prst="rect">
            <a:avLst/>
          </a:prstGeom>
          <a:solidFill>
            <a:srgbClr val="D4AF37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8F14E35-666D-4C56-A79A-B1F6B54E7C7D}"/>
              </a:ext>
            </a:extLst>
          </p:cNvPr>
          <p:cNvSpPr>
            <a:spLocks noGrp="1"/>
          </p:cNvSpPr>
          <p:nvPr/>
        </p:nvSpPr>
        <p:spPr>
          <a:xfrm>
            <a:off x="0" y="171450"/>
            <a:ext cx="12192000" cy="857250"/>
          </a:xfrm>
          <a:prstGeom prst="rect">
            <a:avLst/>
          </a:prstGeom>
          <a:solidFill>
            <a:srgbClr val="2E0757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8DFFA53-A16C-4D8A-9513-A94C5D268D93}"/>
              </a:ext>
            </a:extLst>
          </p:cNvPr>
          <p:cNvSpPr>
            <a:spLocks noGrp="1"/>
          </p:cNvSpPr>
          <p:nvPr/>
        </p:nvSpPr>
        <p:spPr>
          <a:xfrm>
            <a:off x="590550" y="295275"/>
            <a:ext cx="40005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19050" rIns="38100" bIns="19050" anchor="ctr">
            <a:normAutofit/>
          </a:bodyPr>
          <a:lstStyle/>
          <a:p>
            <a:pPr algn="l">
              <a:buNone/>
              <a:defRPr sz="975" b="1" i="0">
                <a:solidFill>
                  <a:srgbClr val="F0D77B"/>
                </a:solidFill>
                <a:latin typeface="Aptos"/>
                <a:ea typeface="Aptos"/>
                <a:cs typeface="Aptos"/>
              </a:defRPr>
            </a:pPr>
            <a:r>
              <a:rPr sz="975" b="1" i="0">
                <a:solidFill>
                  <a:srgbClr val="F0D77B"/>
                </a:solidFill>
                <a:latin typeface="Aptos"/>
                <a:ea typeface="Aptos"/>
                <a:cs typeface="Aptos"/>
              </a:rPr>
              <a:t>LIVING YOUR CREED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721BFDF-B84B-4391-8835-535FA13B24AD}"/>
              </a:ext>
            </a:extLst>
          </p:cNvPr>
          <p:cNvSpPr>
            <a:spLocks noGrp="1"/>
          </p:cNvSpPr>
          <p:nvPr/>
        </p:nvSpPr>
        <p:spPr>
          <a:xfrm>
            <a:off x="590550" y="485775"/>
            <a:ext cx="1047750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19050" rIns="38100" bIns="19050" anchor="ctr">
            <a:normAutofit fontScale="97222"/>
          </a:bodyPr>
          <a:lstStyle/>
          <a:p>
            <a:pPr algn="l">
              <a:buNone/>
              <a:defRPr sz="2700" b="1" i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2700" b="1" i="0">
                <a:solidFill>
                  <a:srgbClr val="FFFFFF"/>
                </a:solidFill>
                <a:latin typeface="Aptos"/>
                <a:ea typeface="Aptos"/>
                <a:cs typeface="Aptos"/>
              </a:rPr>
              <a:t>A disciplined five-step path enables chapter adoption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E67B24F-A611-490B-BE9B-7C617EF1B482}"/>
              </a:ext>
            </a:extLst>
          </p:cNvPr>
          <p:cNvSpPr>
            <a:spLocks noGrp="1"/>
          </p:cNvSpPr>
          <p:nvPr/>
        </p:nvSpPr>
        <p:spPr>
          <a:xfrm>
            <a:off x="590550" y="1152525"/>
            <a:ext cx="11010900" cy="28575"/>
          </a:xfrm>
          <a:prstGeom prst="rect">
            <a:avLst/>
          </a:prstGeom>
          <a:solidFill>
            <a:srgbClr val="D4AF37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4FC33DC-06E5-4E55-9E52-6B100F71E60F}"/>
              </a:ext>
            </a:extLst>
          </p:cNvPr>
          <p:cNvSpPr>
            <a:spLocks noGrp="1"/>
          </p:cNvSpPr>
          <p:nvPr/>
        </p:nvSpPr>
        <p:spPr>
          <a:xfrm>
            <a:off x="11087100" y="6286500"/>
            <a:ext cx="5143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19050" rIns="38100" bIns="19050" anchor="ctr">
            <a:normAutofit/>
          </a:bodyPr>
          <a:lstStyle/>
          <a:p>
            <a:pPr algn="r">
              <a:buNone/>
              <a:defRPr sz="1050" b="1" i="0">
                <a:solidFill>
                  <a:srgbClr val="2E0757"/>
                </a:solidFill>
                <a:latin typeface="Aptos"/>
                <a:ea typeface="Aptos"/>
                <a:cs typeface="Aptos"/>
              </a:defRPr>
            </a:pPr>
            <a:r>
              <a:rPr sz="1050" b="1" i="0">
                <a:solidFill>
                  <a:srgbClr val="2E0757"/>
                </a:solidFill>
                <a:latin typeface="Aptos"/>
                <a:ea typeface="Aptos"/>
                <a:cs typeface="Aptos"/>
              </a:rPr>
              <a:t>04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C51C0E4-5A83-4351-808C-43586D5A026E}"/>
              </a:ext>
            </a:extLst>
          </p:cNvPr>
          <p:cNvSpPr>
            <a:spLocks noGrp="1"/>
          </p:cNvSpPr>
          <p:nvPr/>
        </p:nvSpPr>
        <p:spPr>
          <a:xfrm>
            <a:off x="590550" y="6286500"/>
            <a:ext cx="6096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19050" rIns="38100" bIns="19050" anchor="ctr">
            <a:normAutofit/>
          </a:bodyPr>
          <a:lstStyle/>
          <a:p>
            <a:pPr algn="l">
              <a:buNone/>
              <a:defRPr sz="1050" b="0" i="0">
                <a:solidFill>
                  <a:srgbClr val="625A68"/>
                </a:solidFill>
                <a:latin typeface="Aptos"/>
                <a:ea typeface="Aptos"/>
                <a:cs typeface="Aptos"/>
              </a:defRPr>
            </a:pPr>
            <a:r>
              <a:rPr sz="1050" b="0" i="0">
                <a:solidFill>
                  <a:srgbClr val="625A68"/>
                </a:solidFill>
                <a:latin typeface="Aptos"/>
                <a:ea typeface="Aptos"/>
                <a:cs typeface="Aptos"/>
              </a:rPr>
              <a:t>Kappa Alpha Alpha Chapter • “Friendship Forever”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C2D5E28-9A4C-4939-8345-8FB295AA4464}"/>
              </a:ext>
            </a:extLst>
          </p:cNvPr>
          <p:cNvSpPr>
            <a:spLocks noGrp="1"/>
          </p:cNvSpPr>
          <p:nvPr/>
        </p:nvSpPr>
        <p:spPr>
          <a:xfrm>
            <a:off x="590550" y="1495425"/>
            <a:ext cx="781050" cy="685800"/>
          </a:xfrm>
          <a:prstGeom prst="rect">
            <a:avLst/>
          </a:prstGeom>
          <a:solidFill>
            <a:srgbClr val="2E0757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CC5E29F-C8CE-488E-B327-B32DF216076E}"/>
              </a:ext>
            </a:extLst>
          </p:cNvPr>
          <p:cNvSpPr>
            <a:spLocks noGrp="1"/>
          </p:cNvSpPr>
          <p:nvPr/>
        </p:nvSpPr>
        <p:spPr>
          <a:xfrm>
            <a:off x="590550" y="1495425"/>
            <a:ext cx="78105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19050" rIns="38100" bIns="19050" anchor="ctr">
            <a:normAutofit/>
          </a:bodyPr>
          <a:lstStyle/>
          <a:p>
            <a:pPr algn="ctr">
              <a:buNone/>
              <a:defRPr sz="2400" b="1" i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2400" b="1" i="0">
                <a:solidFill>
                  <a:srgbClr val="FFFFFF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323EE97-34DD-4A36-BAAD-F506C809587C}"/>
              </a:ext>
            </a:extLst>
          </p:cNvPr>
          <p:cNvSpPr>
            <a:spLocks noGrp="1"/>
          </p:cNvSpPr>
          <p:nvPr/>
        </p:nvSpPr>
        <p:spPr>
          <a:xfrm>
            <a:off x="1619250" y="1524000"/>
            <a:ext cx="20002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19050" rIns="38100" bIns="19050" anchor="ctr">
            <a:normAutofit/>
          </a:bodyPr>
          <a:lstStyle/>
          <a:p>
            <a:pPr algn="l">
              <a:buNone/>
              <a:defRPr sz="1200" b="1" i="0">
                <a:solidFill>
                  <a:srgbClr val="2E0757"/>
                </a:solidFill>
                <a:latin typeface="Aptos"/>
                <a:ea typeface="Aptos"/>
                <a:cs typeface="Aptos"/>
              </a:defRPr>
            </a:pPr>
            <a:r>
              <a:rPr sz="1200" b="1" i="0">
                <a:solidFill>
                  <a:srgbClr val="2E0757"/>
                </a:solidFill>
                <a:latin typeface="Aptos"/>
                <a:ea typeface="Aptos"/>
                <a:cs typeface="Aptos"/>
              </a:rPr>
              <a:t>ALIGN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FD47C37-AB77-47DD-B451-DC5599A3567F}"/>
              </a:ext>
            </a:extLst>
          </p:cNvPr>
          <p:cNvSpPr>
            <a:spLocks noGrp="1"/>
          </p:cNvSpPr>
          <p:nvPr/>
        </p:nvSpPr>
        <p:spPr>
          <a:xfrm>
            <a:off x="1619250" y="1781175"/>
            <a:ext cx="9334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19050" rIns="38100" bIns="19050" anchor="ctr">
            <a:normAutofit/>
          </a:bodyPr>
          <a:lstStyle/>
          <a:p>
            <a:pPr algn="l">
              <a:buNone/>
              <a:defRPr sz="1650" b="0" i="0">
                <a:solidFill>
                  <a:srgbClr val="231F20"/>
                </a:solidFill>
                <a:latin typeface="Aptos"/>
                <a:ea typeface="Aptos"/>
                <a:cs typeface="Aptos"/>
              </a:defRPr>
            </a:pPr>
            <a:r>
              <a:rPr sz="1650" b="0" i="0">
                <a:solidFill>
                  <a:srgbClr val="231F20"/>
                </a:solidFill>
                <a:latin typeface="Aptos"/>
                <a:ea typeface="Aptos"/>
                <a:cs typeface="Aptos"/>
              </a:rPr>
              <a:t>Brief the Basileus and chapter on the initiative and its purpose.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B01FB8C-2D33-41EC-9EDA-B9BE65895E40}"/>
              </a:ext>
            </a:extLst>
          </p:cNvPr>
          <p:cNvSpPr>
            <a:spLocks noGrp="1"/>
          </p:cNvSpPr>
          <p:nvPr/>
        </p:nvSpPr>
        <p:spPr>
          <a:xfrm>
            <a:off x="962025" y="2181225"/>
            <a:ext cx="38100" cy="209550"/>
          </a:xfrm>
          <a:prstGeom prst="rect">
            <a:avLst/>
          </a:prstGeom>
          <a:solidFill>
            <a:srgbClr val="D4AF37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3FA07DE-F868-4790-A936-D279396E9367}"/>
              </a:ext>
            </a:extLst>
          </p:cNvPr>
          <p:cNvSpPr>
            <a:spLocks noGrp="1"/>
          </p:cNvSpPr>
          <p:nvPr/>
        </p:nvSpPr>
        <p:spPr>
          <a:xfrm>
            <a:off x="590550" y="2390775"/>
            <a:ext cx="781050" cy="685800"/>
          </a:xfrm>
          <a:prstGeom prst="rect">
            <a:avLst/>
          </a:prstGeom>
          <a:solidFill>
            <a:srgbClr val="2E0757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0AB5D1A-45B3-45F8-9F70-F619F2DF8B04}"/>
              </a:ext>
            </a:extLst>
          </p:cNvPr>
          <p:cNvSpPr>
            <a:spLocks noGrp="1"/>
          </p:cNvSpPr>
          <p:nvPr/>
        </p:nvSpPr>
        <p:spPr>
          <a:xfrm>
            <a:off x="590550" y="2390775"/>
            <a:ext cx="78105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19050" rIns="38100" bIns="19050" anchor="ctr">
            <a:normAutofit/>
          </a:bodyPr>
          <a:lstStyle/>
          <a:p>
            <a:pPr algn="ctr">
              <a:buNone/>
              <a:defRPr sz="2400" b="1" i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2400" b="1" i="0">
                <a:solidFill>
                  <a:srgbClr val="FFFFFF"/>
                </a:solidFill>
                <a:latin typeface="Aptos"/>
                <a:ea typeface="Aptos"/>
                <a:cs typeface="Aptos"/>
              </a:rPr>
              <a:t>2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75A4A10-C43C-4B50-87DD-91029C4DF48A}"/>
              </a:ext>
            </a:extLst>
          </p:cNvPr>
          <p:cNvSpPr>
            <a:spLocks noGrp="1"/>
          </p:cNvSpPr>
          <p:nvPr/>
        </p:nvSpPr>
        <p:spPr>
          <a:xfrm>
            <a:off x="1619250" y="2419350"/>
            <a:ext cx="20002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19050" rIns="38100" bIns="19050" anchor="ctr">
            <a:normAutofit/>
          </a:bodyPr>
          <a:lstStyle/>
          <a:p>
            <a:pPr algn="l">
              <a:buNone/>
              <a:defRPr sz="1200" b="1" i="0">
                <a:solidFill>
                  <a:srgbClr val="2E0757"/>
                </a:solidFill>
                <a:latin typeface="Aptos"/>
                <a:ea typeface="Aptos"/>
                <a:cs typeface="Aptos"/>
              </a:defRPr>
            </a:pPr>
            <a:r>
              <a:rPr sz="1200" b="1" i="0">
                <a:solidFill>
                  <a:srgbClr val="2E0757"/>
                </a:solidFill>
                <a:latin typeface="Aptos"/>
                <a:ea typeface="Aptos"/>
                <a:cs typeface="Aptos"/>
              </a:rPr>
              <a:t>ASSESS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12E0934-00E0-43F2-80AC-22FE18692CA4}"/>
              </a:ext>
            </a:extLst>
          </p:cNvPr>
          <p:cNvSpPr>
            <a:spLocks noGrp="1"/>
          </p:cNvSpPr>
          <p:nvPr/>
        </p:nvSpPr>
        <p:spPr>
          <a:xfrm>
            <a:off x="1619250" y="2676525"/>
            <a:ext cx="9334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19050" rIns="38100" bIns="19050" anchor="ctr">
            <a:normAutofit/>
          </a:bodyPr>
          <a:lstStyle/>
          <a:p>
            <a:pPr algn="l">
              <a:buNone/>
              <a:defRPr sz="1650" b="0" i="0">
                <a:solidFill>
                  <a:srgbClr val="231F20"/>
                </a:solidFill>
                <a:latin typeface="Aptos"/>
                <a:ea typeface="Aptos"/>
                <a:cs typeface="Aptos"/>
              </a:defRPr>
            </a:pPr>
            <a:r>
              <a:rPr sz="1650" b="0" i="0">
                <a:solidFill>
                  <a:srgbClr val="231F20"/>
                </a:solidFill>
                <a:latin typeface="Aptos"/>
                <a:ea typeface="Aptos"/>
                <a:cs typeface="Aptos"/>
              </a:rPr>
              <a:t>Confirm the initiative is viable and supported within the chapter.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EF22270-B72E-4ADD-A335-1FD695013294}"/>
              </a:ext>
            </a:extLst>
          </p:cNvPr>
          <p:cNvSpPr>
            <a:spLocks noGrp="1"/>
          </p:cNvSpPr>
          <p:nvPr/>
        </p:nvSpPr>
        <p:spPr>
          <a:xfrm>
            <a:off x="962025" y="3076575"/>
            <a:ext cx="38100" cy="209550"/>
          </a:xfrm>
          <a:prstGeom prst="rect">
            <a:avLst/>
          </a:prstGeom>
          <a:solidFill>
            <a:srgbClr val="D4AF37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FC336FE-6009-4EBC-AA17-F900D5BF70CD}"/>
              </a:ext>
            </a:extLst>
          </p:cNvPr>
          <p:cNvSpPr>
            <a:spLocks noGrp="1"/>
          </p:cNvSpPr>
          <p:nvPr/>
        </p:nvSpPr>
        <p:spPr>
          <a:xfrm>
            <a:off x="590550" y="3286125"/>
            <a:ext cx="781050" cy="685800"/>
          </a:xfrm>
          <a:prstGeom prst="rect">
            <a:avLst/>
          </a:prstGeom>
          <a:solidFill>
            <a:srgbClr val="2E0757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48CBE13-FE6A-431E-9B99-CA266665619B}"/>
              </a:ext>
            </a:extLst>
          </p:cNvPr>
          <p:cNvSpPr>
            <a:spLocks noGrp="1"/>
          </p:cNvSpPr>
          <p:nvPr/>
        </p:nvSpPr>
        <p:spPr>
          <a:xfrm>
            <a:off x="590550" y="3286125"/>
            <a:ext cx="78105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19050" rIns="38100" bIns="19050" anchor="ctr">
            <a:normAutofit/>
          </a:bodyPr>
          <a:lstStyle/>
          <a:p>
            <a:pPr algn="ctr">
              <a:buNone/>
              <a:defRPr sz="2400" b="1" i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2400" b="1" i="0">
                <a:solidFill>
                  <a:srgbClr val="FFFFFF"/>
                </a:solidFill>
                <a:latin typeface="Aptos"/>
                <a:ea typeface="Aptos"/>
                <a:cs typeface="Aptos"/>
              </a:rPr>
              <a:t>3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01FB30E-1FA0-4BDA-90F6-1516248A695C}"/>
              </a:ext>
            </a:extLst>
          </p:cNvPr>
          <p:cNvSpPr>
            <a:spLocks noGrp="1"/>
          </p:cNvSpPr>
          <p:nvPr/>
        </p:nvSpPr>
        <p:spPr>
          <a:xfrm>
            <a:off x="1619250" y="3314700"/>
            <a:ext cx="20002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19050" rIns="38100" bIns="19050" anchor="ctr">
            <a:normAutofit/>
          </a:bodyPr>
          <a:lstStyle/>
          <a:p>
            <a:pPr algn="l">
              <a:buNone/>
              <a:defRPr sz="1200" b="1" i="0">
                <a:solidFill>
                  <a:srgbClr val="2E0757"/>
                </a:solidFill>
                <a:latin typeface="Aptos"/>
                <a:ea typeface="Aptos"/>
                <a:cs typeface="Aptos"/>
              </a:defRPr>
            </a:pPr>
            <a:r>
              <a:rPr sz="1200" b="1" i="0">
                <a:solidFill>
                  <a:srgbClr val="2E0757"/>
                </a:solidFill>
                <a:latin typeface="Aptos"/>
                <a:ea typeface="Aptos"/>
                <a:cs typeface="Aptos"/>
              </a:rPr>
              <a:t>SELECT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73EB277-2898-4A33-BFEB-87FB90CE68B8}"/>
              </a:ext>
            </a:extLst>
          </p:cNvPr>
          <p:cNvSpPr>
            <a:spLocks noGrp="1"/>
          </p:cNvSpPr>
          <p:nvPr/>
        </p:nvSpPr>
        <p:spPr>
          <a:xfrm>
            <a:off x="1619250" y="3571875"/>
            <a:ext cx="9334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19050" rIns="38100" bIns="19050" anchor="ctr">
            <a:normAutofit/>
          </a:bodyPr>
          <a:lstStyle/>
          <a:p>
            <a:pPr algn="l">
              <a:buNone/>
              <a:defRPr sz="1650" b="0" i="0">
                <a:solidFill>
                  <a:srgbClr val="231F20"/>
                </a:solidFill>
                <a:latin typeface="Aptos"/>
                <a:ea typeface="Aptos"/>
                <a:cs typeface="Aptos"/>
              </a:defRPr>
            </a:pPr>
            <a:r>
              <a:rPr sz="1650" b="0" i="0">
                <a:solidFill>
                  <a:srgbClr val="231F20"/>
                </a:solidFill>
                <a:latin typeface="Aptos"/>
                <a:ea typeface="Aptos"/>
                <a:cs typeface="Aptos"/>
              </a:rPr>
              <a:t>Appoint a focused chairman and committee members.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4F4B902-18B0-45DB-95C1-5CF2EDCCF7EC}"/>
              </a:ext>
            </a:extLst>
          </p:cNvPr>
          <p:cNvSpPr>
            <a:spLocks noGrp="1"/>
          </p:cNvSpPr>
          <p:nvPr/>
        </p:nvSpPr>
        <p:spPr>
          <a:xfrm>
            <a:off x="962025" y="3971925"/>
            <a:ext cx="38100" cy="209550"/>
          </a:xfrm>
          <a:prstGeom prst="rect">
            <a:avLst/>
          </a:prstGeom>
          <a:solidFill>
            <a:srgbClr val="D4AF37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B1A6305-9714-405C-87CF-B9AD0C48DAE2}"/>
              </a:ext>
            </a:extLst>
          </p:cNvPr>
          <p:cNvSpPr>
            <a:spLocks noGrp="1"/>
          </p:cNvSpPr>
          <p:nvPr/>
        </p:nvSpPr>
        <p:spPr>
          <a:xfrm>
            <a:off x="590550" y="4181475"/>
            <a:ext cx="781050" cy="685800"/>
          </a:xfrm>
          <a:prstGeom prst="rect">
            <a:avLst/>
          </a:prstGeom>
          <a:solidFill>
            <a:srgbClr val="2E0757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78522B9-6D0B-485A-80C7-855614054B56}"/>
              </a:ext>
            </a:extLst>
          </p:cNvPr>
          <p:cNvSpPr>
            <a:spLocks noGrp="1"/>
          </p:cNvSpPr>
          <p:nvPr/>
        </p:nvSpPr>
        <p:spPr>
          <a:xfrm>
            <a:off x="590550" y="4181475"/>
            <a:ext cx="78105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19050" rIns="38100" bIns="19050" anchor="ctr">
            <a:normAutofit/>
          </a:bodyPr>
          <a:lstStyle/>
          <a:p>
            <a:pPr algn="ctr">
              <a:buNone/>
              <a:defRPr sz="2400" b="1" i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2400" b="1" i="0">
                <a:solidFill>
                  <a:srgbClr val="FFFFFF"/>
                </a:solidFill>
                <a:latin typeface="Aptos"/>
                <a:ea typeface="Aptos"/>
                <a:cs typeface="Aptos"/>
              </a:rPr>
              <a:t>4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A10D633-7B99-4882-B59B-7D217A9362E1}"/>
              </a:ext>
            </a:extLst>
          </p:cNvPr>
          <p:cNvSpPr>
            <a:spLocks noGrp="1"/>
          </p:cNvSpPr>
          <p:nvPr/>
        </p:nvSpPr>
        <p:spPr>
          <a:xfrm>
            <a:off x="1619250" y="4210050"/>
            <a:ext cx="20002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19050" rIns="38100" bIns="19050" anchor="ctr">
            <a:normAutofit/>
          </a:bodyPr>
          <a:lstStyle/>
          <a:p>
            <a:pPr algn="l">
              <a:buNone/>
              <a:defRPr sz="1200" b="1" i="0">
                <a:solidFill>
                  <a:srgbClr val="2E0757"/>
                </a:solidFill>
                <a:latin typeface="Aptos"/>
                <a:ea typeface="Aptos"/>
                <a:cs typeface="Aptos"/>
              </a:defRPr>
            </a:pPr>
            <a:r>
              <a:rPr sz="1200" b="1" i="0">
                <a:solidFill>
                  <a:srgbClr val="2E0757"/>
                </a:solidFill>
                <a:latin typeface="Aptos"/>
                <a:ea typeface="Aptos"/>
                <a:cs typeface="Aptos"/>
              </a:rPr>
              <a:t>FORMALIZE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86EDA61-F3E8-4C26-8661-9F80083B1C48}"/>
              </a:ext>
            </a:extLst>
          </p:cNvPr>
          <p:cNvSpPr>
            <a:spLocks noGrp="1"/>
          </p:cNvSpPr>
          <p:nvPr/>
        </p:nvSpPr>
        <p:spPr>
          <a:xfrm>
            <a:off x="1619250" y="4467225"/>
            <a:ext cx="9334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19050" rIns="38100" bIns="19050" anchor="ctr">
            <a:normAutofit/>
          </a:bodyPr>
          <a:lstStyle/>
          <a:p>
            <a:pPr algn="l">
              <a:buNone/>
              <a:defRPr sz="1650" b="0" i="0">
                <a:solidFill>
                  <a:srgbClr val="231F20"/>
                </a:solidFill>
                <a:latin typeface="Aptos"/>
                <a:ea typeface="Aptos"/>
                <a:cs typeface="Aptos"/>
              </a:defRPr>
            </a:pPr>
            <a:r>
              <a:rPr sz="1650" b="0" i="0">
                <a:solidFill>
                  <a:srgbClr val="231F20"/>
                </a:solidFill>
                <a:latin typeface="Aptos"/>
                <a:ea typeface="Aptos"/>
                <a:cs typeface="Aptos"/>
              </a:rPr>
              <a:t>Establish bylaws, charter and mission statement as appropriate.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FACBD5B4-23CE-4340-AE7D-F813AA53A284}"/>
              </a:ext>
            </a:extLst>
          </p:cNvPr>
          <p:cNvSpPr>
            <a:spLocks noGrp="1"/>
          </p:cNvSpPr>
          <p:nvPr/>
        </p:nvSpPr>
        <p:spPr>
          <a:xfrm>
            <a:off x="962025" y="4867275"/>
            <a:ext cx="38100" cy="209550"/>
          </a:xfrm>
          <a:prstGeom prst="rect">
            <a:avLst/>
          </a:prstGeom>
          <a:solidFill>
            <a:srgbClr val="D4AF37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79F979F8-9B44-4234-BAB2-119E5BF6A4D0}"/>
              </a:ext>
            </a:extLst>
          </p:cNvPr>
          <p:cNvSpPr>
            <a:spLocks noGrp="1"/>
          </p:cNvSpPr>
          <p:nvPr/>
        </p:nvSpPr>
        <p:spPr>
          <a:xfrm>
            <a:off x="590550" y="5076825"/>
            <a:ext cx="781050" cy="685800"/>
          </a:xfrm>
          <a:prstGeom prst="rect">
            <a:avLst/>
          </a:prstGeom>
          <a:solidFill>
            <a:srgbClr val="D4AF37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8698700F-B5B4-46B4-B683-2CBC7DC71FF1}"/>
              </a:ext>
            </a:extLst>
          </p:cNvPr>
          <p:cNvSpPr>
            <a:spLocks noGrp="1"/>
          </p:cNvSpPr>
          <p:nvPr/>
        </p:nvSpPr>
        <p:spPr>
          <a:xfrm>
            <a:off x="590550" y="5076825"/>
            <a:ext cx="78105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19050" rIns="38100" bIns="19050" anchor="ctr">
            <a:normAutofit/>
          </a:bodyPr>
          <a:lstStyle/>
          <a:p>
            <a:pPr algn="ctr">
              <a:buNone/>
              <a:defRPr sz="2400" b="1" i="0">
                <a:solidFill>
                  <a:srgbClr val="2E0757"/>
                </a:solidFill>
                <a:latin typeface="Aptos"/>
                <a:ea typeface="Aptos"/>
                <a:cs typeface="Aptos"/>
              </a:defRPr>
            </a:pPr>
            <a:r>
              <a:rPr sz="2400" b="1" i="0">
                <a:solidFill>
                  <a:srgbClr val="2E0757"/>
                </a:solidFill>
                <a:latin typeface="Aptos"/>
                <a:ea typeface="Aptos"/>
                <a:cs typeface="Aptos"/>
              </a:rPr>
              <a:t>5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84E06C78-AFAE-4088-A449-162346364376}"/>
              </a:ext>
            </a:extLst>
          </p:cNvPr>
          <p:cNvSpPr>
            <a:spLocks noGrp="1"/>
          </p:cNvSpPr>
          <p:nvPr/>
        </p:nvSpPr>
        <p:spPr>
          <a:xfrm>
            <a:off x="1619250" y="5105400"/>
            <a:ext cx="20002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19050" rIns="38100" bIns="19050" anchor="ctr">
            <a:normAutofit/>
          </a:bodyPr>
          <a:lstStyle/>
          <a:p>
            <a:pPr algn="l">
              <a:buNone/>
              <a:defRPr sz="1200" b="1" i="0">
                <a:solidFill>
                  <a:srgbClr val="2E0757"/>
                </a:solidFill>
                <a:latin typeface="Aptos"/>
                <a:ea typeface="Aptos"/>
                <a:cs typeface="Aptos"/>
              </a:defRPr>
            </a:pPr>
            <a:r>
              <a:rPr sz="1200" b="1" i="0">
                <a:solidFill>
                  <a:srgbClr val="2E0757"/>
                </a:solidFill>
                <a:latin typeface="Aptos"/>
                <a:ea typeface="Aptos"/>
                <a:cs typeface="Aptos"/>
              </a:rPr>
              <a:t>ACTIVATE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04DFA550-1230-499A-A7D4-B09A2F607802}"/>
              </a:ext>
            </a:extLst>
          </p:cNvPr>
          <p:cNvSpPr>
            <a:spLocks noGrp="1"/>
          </p:cNvSpPr>
          <p:nvPr/>
        </p:nvSpPr>
        <p:spPr>
          <a:xfrm>
            <a:off x="1619250" y="5362575"/>
            <a:ext cx="9334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19050" rIns="38100" bIns="19050" anchor="ctr">
            <a:normAutofit/>
          </a:bodyPr>
          <a:lstStyle/>
          <a:p>
            <a:pPr algn="l">
              <a:buNone/>
              <a:defRPr sz="1650" b="0" i="0">
                <a:solidFill>
                  <a:srgbClr val="231F20"/>
                </a:solidFill>
                <a:latin typeface="Aptos"/>
                <a:ea typeface="Aptos"/>
                <a:cs typeface="Aptos"/>
              </a:defRPr>
            </a:pPr>
            <a:r>
              <a:rPr sz="1650" b="0" i="0">
                <a:solidFill>
                  <a:srgbClr val="231F20"/>
                </a:solidFill>
                <a:latin typeface="Aptos"/>
                <a:ea typeface="Aptos"/>
                <a:cs typeface="Aptos"/>
              </a:rPr>
              <a:t>Launch outreach and engage Bro. Darrell DeShazier for guidance.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7A4188BE-6F10-4CC5-9DB1-B3769C9C32D2}"/>
              </a:ext>
            </a:extLst>
          </p:cNvPr>
          <p:cNvSpPr>
            <a:spLocks noGrp="1"/>
          </p:cNvSpPr>
          <p:nvPr/>
        </p:nvSpPr>
        <p:spPr>
          <a:xfrm>
            <a:off x="76200" y="76200"/>
            <a:ext cx="12039600" cy="6705600"/>
          </a:xfrm>
          <a:prstGeom prst="rect">
            <a:avLst/>
          </a:prstGeom>
          <a:noFill/>
          <a:ln w="20955">
            <a:solidFill>
              <a:srgbClr val="D4AF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B6E8A828-F4C3-4F81-921F-84110E5B6C63}"/>
              </a:ext>
            </a:extLst>
          </p:cNvPr>
          <p:cNvSpPr>
            <a:spLocks noGrp="1"/>
          </p:cNvSpPr>
          <p:nvPr/>
        </p:nvSpPr>
        <p:spPr>
          <a:xfrm>
            <a:off x="142875" y="142875"/>
            <a:ext cx="11906250" cy="6572250"/>
          </a:xfrm>
          <a:prstGeom prst="rect">
            <a:avLst/>
          </a:prstGeom>
          <a:noFill/>
          <a:ln w="6191">
            <a:solidFill>
              <a:srgbClr val="9F8AA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2868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7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3C1AC549-3B95-4D4E-94A2-4D07917F1675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71450"/>
          </a:xfrm>
          <a:prstGeom prst="rect">
            <a:avLst/>
          </a:prstGeom>
          <a:solidFill>
            <a:srgbClr val="D4AF37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F4CE773-DB2C-4EC6-A759-53FF84069C83}"/>
              </a:ext>
            </a:extLst>
          </p:cNvPr>
          <p:cNvSpPr>
            <a:spLocks noGrp="1"/>
          </p:cNvSpPr>
          <p:nvPr/>
        </p:nvSpPr>
        <p:spPr>
          <a:xfrm>
            <a:off x="0" y="171450"/>
            <a:ext cx="12192000" cy="857250"/>
          </a:xfrm>
          <a:prstGeom prst="rect">
            <a:avLst/>
          </a:prstGeom>
          <a:solidFill>
            <a:srgbClr val="2E0757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7F0EE30-0123-4882-B596-6FE31A89F1B1}"/>
              </a:ext>
            </a:extLst>
          </p:cNvPr>
          <p:cNvSpPr>
            <a:spLocks noGrp="1"/>
          </p:cNvSpPr>
          <p:nvPr/>
        </p:nvSpPr>
        <p:spPr>
          <a:xfrm>
            <a:off x="590550" y="295275"/>
            <a:ext cx="40005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19050" rIns="38100" bIns="19050" anchor="ctr">
            <a:normAutofit/>
          </a:bodyPr>
          <a:lstStyle/>
          <a:p>
            <a:pPr algn="l">
              <a:buNone/>
              <a:defRPr sz="975" b="1" i="0">
                <a:solidFill>
                  <a:srgbClr val="F0D77B"/>
                </a:solidFill>
                <a:latin typeface="Aptos"/>
                <a:ea typeface="Aptos"/>
                <a:cs typeface="Aptos"/>
              </a:defRPr>
            </a:pPr>
            <a:r>
              <a:rPr sz="975" b="1" i="0">
                <a:solidFill>
                  <a:srgbClr val="F0D77B"/>
                </a:solidFill>
                <a:latin typeface="Aptos"/>
                <a:ea typeface="Aptos"/>
                <a:cs typeface="Aptos"/>
              </a:rPr>
              <a:t>THE WAY AHEAD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3FD72F8-65D6-4E70-A8C1-F87585004137}"/>
              </a:ext>
            </a:extLst>
          </p:cNvPr>
          <p:cNvSpPr>
            <a:spLocks noGrp="1"/>
          </p:cNvSpPr>
          <p:nvPr/>
        </p:nvSpPr>
        <p:spPr>
          <a:xfrm>
            <a:off x="590550" y="485775"/>
            <a:ext cx="1047750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19050" rIns="38100" bIns="19050" anchor="ctr">
            <a:normAutofit fontScale="97222"/>
          </a:bodyPr>
          <a:lstStyle/>
          <a:p>
            <a:pPr algn="l">
              <a:buNone/>
              <a:defRPr sz="2700" b="1" i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2700" b="1" i="0">
                <a:solidFill>
                  <a:srgbClr val="FFFFFF"/>
                </a:solidFill>
                <a:latin typeface="Aptos"/>
                <a:ea typeface="Aptos"/>
                <a:cs typeface="Aptos"/>
              </a:rPr>
              <a:t>National approval opens the path for wider chapter adoption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80FCA7F-3D2C-49DF-A75E-FB2DBD328C0D}"/>
              </a:ext>
            </a:extLst>
          </p:cNvPr>
          <p:cNvSpPr>
            <a:spLocks noGrp="1"/>
          </p:cNvSpPr>
          <p:nvPr/>
        </p:nvSpPr>
        <p:spPr>
          <a:xfrm>
            <a:off x="590550" y="1152525"/>
            <a:ext cx="11010900" cy="28575"/>
          </a:xfrm>
          <a:prstGeom prst="rect">
            <a:avLst/>
          </a:prstGeom>
          <a:solidFill>
            <a:srgbClr val="D4AF37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8C827B8-1A8B-420B-A309-6A251212FBB8}"/>
              </a:ext>
            </a:extLst>
          </p:cNvPr>
          <p:cNvSpPr>
            <a:spLocks noGrp="1"/>
          </p:cNvSpPr>
          <p:nvPr/>
        </p:nvSpPr>
        <p:spPr>
          <a:xfrm>
            <a:off x="11087100" y="6286500"/>
            <a:ext cx="5143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19050" rIns="38100" bIns="19050" anchor="ctr">
            <a:normAutofit/>
          </a:bodyPr>
          <a:lstStyle/>
          <a:p>
            <a:pPr algn="r">
              <a:buNone/>
              <a:defRPr sz="1050" b="1" i="0">
                <a:solidFill>
                  <a:srgbClr val="2E0757"/>
                </a:solidFill>
                <a:latin typeface="Aptos"/>
                <a:ea typeface="Aptos"/>
                <a:cs typeface="Aptos"/>
              </a:defRPr>
            </a:pPr>
            <a:r>
              <a:rPr sz="1050" b="1" i="0">
                <a:solidFill>
                  <a:srgbClr val="2E0757"/>
                </a:solidFill>
                <a:latin typeface="Aptos"/>
                <a:ea typeface="Aptos"/>
                <a:cs typeface="Aptos"/>
              </a:rPr>
              <a:t>05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D5D9899-0B7B-42D6-A846-2CC3D60D0071}"/>
              </a:ext>
            </a:extLst>
          </p:cNvPr>
          <p:cNvSpPr>
            <a:spLocks noGrp="1"/>
          </p:cNvSpPr>
          <p:nvPr/>
        </p:nvSpPr>
        <p:spPr>
          <a:xfrm>
            <a:off x="590550" y="6286500"/>
            <a:ext cx="6096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19050" rIns="38100" bIns="19050" anchor="ctr">
            <a:normAutofit/>
          </a:bodyPr>
          <a:lstStyle/>
          <a:p>
            <a:pPr algn="l">
              <a:buNone/>
              <a:defRPr sz="1050" b="0" i="0">
                <a:solidFill>
                  <a:srgbClr val="625A68"/>
                </a:solidFill>
                <a:latin typeface="Aptos"/>
                <a:ea typeface="Aptos"/>
                <a:cs typeface="Aptos"/>
              </a:defRPr>
            </a:pPr>
            <a:r>
              <a:rPr sz="1050" b="0" i="0">
                <a:solidFill>
                  <a:srgbClr val="625A68"/>
                </a:solidFill>
                <a:latin typeface="Aptos"/>
                <a:ea typeface="Aptos"/>
                <a:cs typeface="Aptos"/>
              </a:rPr>
              <a:t>Kappa Alpha Alpha Chapter • “Friendship Forever”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4656A04-4333-4F3C-AAF0-317E25F9D640}"/>
              </a:ext>
            </a:extLst>
          </p:cNvPr>
          <p:cNvSpPr>
            <a:spLocks noGrp="1"/>
          </p:cNvSpPr>
          <p:nvPr/>
        </p:nvSpPr>
        <p:spPr>
          <a:xfrm>
            <a:off x="590550" y="1571625"/>
            <a:ext cx="5219700" cy="3562350"/>
          </a:xfrm>
          <a:prstGeom prst="rect">
            <a:avLst/>
          </a:prstGeom>
          <a:solidFill>
            <a:srgbClr val="2E0757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4E76EC0-4BDD-4736-9CC3-198F8432278D}"/>
              </a:ext>
            </a:extLst>
          </p:cNvPr>
          <p:cNvSpPr>
            <a:spLocks noGrp="1"/>
          </p:cNvSpPr>
          <p:nvPr/>
        </p:nvSpPr>
        <p:spPr>
          <a:xfrm>
            <a:off x="895350" y="1857375"/>
            <a:ext cx="1714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19050" rIns="38100" bIns="19050" anchor="ctr">
            <a:normAutofit/>
          </a:bodyPr>
          <a:lstStyle/>
          <a:p>
            <a:pPr algn="l">
              <a:buNone/>
              <a:defRPr sz="975" b="1" i="0">
                <a:solidFill>
                  <a:srgbClr val="2E0757"/>
                </a:solidFill>
                <a:latin typeface="Aptos"/>
                <a:ea typeface="Aptos"/>
                <a:cs typeface="Aptos"/>
              </a:defRPr>
            </a:pPr>
            <a:r>
              <a:rPr sz="975" b="1" i="0">
                <a:solidFill>
                  <a:srgbClr val="2E0757"/>
                </a:solidFill>
                <a:latin typeface="Aptos"/>
                <a:ea typeface="Aptos"/>
                <a:cs typeface="Aptos"/>
              </a:rPr>
              <a:t>ESTABLISHED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C5B2690-2BA1-4191-BA81-CE8930786F0F}"/>
              </a:ext>
            </a:extLst>
          </p:cNvPr>
          <p:cNvSpPr>
            <a:spLocks noGrp="1"/>
          </p:cNvSpPr>
          <p:nvPr/>
        </p:nvSpPr>
        <p:spPr>
          <a:xfrm>
            <a:off x="895350" y="2209800"/>
            <a:ext cx="41910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19050" rIns="38100" bIns="19050" anchor="ctr">
            <a:normAutofit fontScale="94017"/>
          </a:bodyPr>
          <a:lstStyle/>
          <a:p>
            <a:pPr algn="l">
              <a:buNone/>
              <a:defRPr sz="2925" b="1" i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2925" b="1" i="0">
                <a:solidFill>
                  <a:srgbClr val="FFFFFF"/>
                </a:solidFill>
                <a:latin typeface="Aptos"/>
                <a:ea typeface="Aptos"/>
                <a:cs typeface="Aptos"/>
              </a:rPr>
              <a:t>7th District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EAC1F8D-25A8-400A-ABE8-50DC1A09EABF}"/>
              </a:ext>
            </a:extLst>
          </p:cNvPr>
          <p:cNvSpPr>
            <a:spLocks noGrp="1"/>
          </p:cNvSpPr>
          <p:nvPr/>
        </p:nvSpPr>
        <p:spPr>
          <a:xfrm>
            <a:off x="895350" y="2857500"/>
            <a:ext cx="4305300" cy="1428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19050" rIns="38100" bIns="19050" anchor="ctr">
            <a:normAutofit/>
          </a:bodyPr>
          <a:lstStyle/>
          <a:p>
            <a:pPr algn="l">
              <a:buNone/>
              <a:defRPr sz="1725" b="0" i="0">
                <a:solidFill>
                  <a:srgbClr val="FAF7F0"/>
                </a:solidFill>
                <a:latin typeface="Aptos"/>
                <a:ea typeface="Aptos"/>
                <a:cs typeface="Aptos"/>
              </a:defRPr>
            </a:pPr>
            <a:r>
              <a:rPr sz="1725" b="0" i="0">
                <a:solidFill>
                  <a:srgbClr val="FAF7F0"/>
                </a:solidFill>
                <a:latin typeface="Aptos"/>
                <a:ea typeface="Aptos"/>
                <a:cs typeface="Aptos"/>
              </a:rPr>
              <a:t>Officially approved and implemented across all Graduate Chapters within the district, with active sponsorship and support from Immediate Past Grand Chaplain Roi Johnson.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17C98A8-AD78-49D8-AF47-7C17E022A243}"/>
              </a:ext>
            </a:extLst>
          </p:cNvPr>
          <p:cNvSpPr>
            <a:spLocks noGrp="1"/>
          </p:cNvSpPr>
          <p:nvPr/>
        </p:nvSpPr>
        <p:spPr>
          <a:xfrm>
            <a:off x="895350" y="4495800"/>
            <a:ext cx="43053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19050" rIns="38100" bIns="19050" anchor="ctr">
            <a:normAutofit/>
          </a:bodyPr>
          <a:lstStyle/>
          <a:p>
            <a:pPr algn="l">
              <a:buNone/>
              <a:defRPr sz="1125" b="1" i="0">
                <a:solidFill>
                  <a:srgbClr val="F0D77B"/>
                </a:solidFill>
                <a:latin typeface="Aptos"/>
                <a:ea typeface="Aptos"/>
                <a:cs typeface="Aptos"/>
              </a:defRPr>
            </a:pPr>
            <a:r>
              <a:rPr sz="1125" b="1" i="0">
                <a:solidFill>
                  <a:srgbClr val="F0D77B"/>
                </a:solidFill>
                <a:latin typeface="Aptos"/>
                <a:ea typeface="Aptos"/>
                <a:cs typeface="Aptos"/>
              </a:rPr>
              <a:t>District responsibility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71593D7-6715-40F2-8AD7-46DBCFBB5773}"/>
              </a:ext>
            </a:extLst>
          </p:cNvPr>
          <p:cNvSpPr>
            <a:spLocks noGrp="1"/>
          </p:cNvSpPr>
          <p:nvPr/>
        </p:nvSpPr>
        <p:spPr>
          <a:xfrm>
            <a:off x="895350" y="4762500"/>
            <a:ext cx="43053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19050" rIns="38100" bIns="19050" anchor="ctr">
            <a:normAutofit/>
          </a:bodyPr>
          <a:lstStyle/>
          <a:p>
            <a:pPr algn="l">
              <a:buNone/>
              <a:defRPr sz="1500" b="0" i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500" b="0" i="0">
                <a:solidFill>
                  <a:srgbClr val="FFFFFF"/>
                </a:solidFill>
                <a:latin typeface="Aptos"/>
                <a:ea typeface="Aptos"/>
                <a:cs typeface="Aptos"/>
              </a:rPr>
              <a:t>Promote, advance and sustain the initiative.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7C4E1810-D92E-4FCB-8D00-BE66B54DB001}"/>
              </a:ext>
            </a:extLst>
          </p:cNvPr>
          <p:cNvSpPr>
            <a:spLocks noGrp="1"/>
          </p:cNvSpPr>
          <p:nvPr/>
        </p:nvSpPr>
        <p:spPr>
          <a:xfrm>
            <a:off x="6096000" y="1571625"/>
            <a:ext cx="5505450" cy="3562350"/>
          </a:xfrm>
          <a:prstGeom prst="roundRect">
            <a:avLst>
              <a:gd name="adj" fmla="val 3743"/>
            </a:avLst>
          </a:prstGeom>
          <a:solidFill>
            <a:srgbClr val="FFFFFF"/>
          </a:solidFill>
          <a:ln w="11430">
            <a:solidFill>
              <a:srgbClr val="D4AF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84A6C6E-AA88-4543-8E3F-3CB712CCB36A}"/>
              </a:ext>
            </a:extLst>
          </p:cNvPr>
          <p:cNvSpPr>
            <a:spLocks noGrp="1"/>
          </p:cNvSpPr>
          <p:nvPr/>
        </p:nvSpPr>
        <p:spPr>
          <a:xfrm>
            <a:off x="6419850" y="1857375"/>
            <a:ext cx="2095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19050" rIns="38100" bIns="19050" anchor="ctr">
            <a:normAutofit/>
          </a:bodyPr>
          <a:lstStyle/>
          <a:p>
            <a:pPr algn="l">
              <a:buNone/>
              <a:defRPr sz="975" b="1" i="0">
                <a:solidFill>
                  <a:srgbClr val="2E0757"/>
                </a:solidFill>
                <a:latin typeface="Aptos"/>
                <a:ea typeface="Aptos"/>
                <a:cs typeface="Aptos"/>
              </a:defRPr>
            </a:pPr>
            <a:r>
              <a:rPr sz="975" b="1" i="0">
                <a:solidFill>
                  <a:srgbClr val="2E0757"/>
                </a:solidFill>
                <a:latin typeface="Aptos"/>
                <a:ea typeface="Aptos"/>
                <a:cs typeface="Aptos"/>
              </a:rPr>
              <a:t>NATIONAL APPROVAL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FE5BE0B-28A6-420D-B9B1-6C7F1C1E91DE}"/>
              </a:ext>
            </a:extLst>
          </p:cNvPr>
          <p:cNvSpPr>
            <a:spLocks noGrp="1"/>
          </p:cNvSpPr>
          <p:nvPr/>
        </p:nvSpPr>
        <p:spPr>
          <a:xfrm>
            <a:off x="6419850" y="2209800"/>
            <a:ext cx="46672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19050" rIns="38100" bIns="19050" anchor="ctr">
            <a:normAutofit/>
          </a:bodyPr>
          <a:lstStyle/>
          <a:p>
            <a:pPr algn="l">
              <a:buNone/>
              <a:defRPr sz="2625" b="1" i="0">
                <a:solidFill>
                  <a:srgbClr val="2E0757"/>
                </a:solidFill>
                <a:latin typeface="Aptos"/>
                <a:ea typeface="Aptos"/>
                <a:cs typeface="Aptos"/>
              </a:defRPr>
            </a:pPr>
            <a:r>
              <a:rPr sz="2625" b="1" i="0">
                <a:solidFill>
                  <a:srgbClr val="2E0757"/>
                </a:solidFill>
                <a:latin typeface="Aptos"/>
                <a:ea typeface="Aptos"/>
                <a:cs typeface="Aptos"/>
              </a:rPr>
              <a:t>85th Grand Conclave, 2026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B7247E1-5C2F-4888-9874-14A213EDDFDB}"/>
              </a:ext>
            </a:extLst>
          </p:cNvPr>
          <p:cNvSpPr>
            <a:spLocks noGrp="1"/>
          </p:cNvSpPr>
          <p:nvPr/>
        </p:nvSpPr>
        <p:spPr>
          <a:xfrm>
            <a:off x="6419850" y="2857500"/>
            <a:ext cx="4572000" cy="781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19050" rIns="38100" bIns="19050" anchor="ctr">
            <a:normAutofit fontScale="97080"/>
          </a:bodyPr>
          <a:lstStyle/>
          <a:p>
            <a:pPr algn="l">
              <a:buNone/>
              <a:defRPr sz="1725" b="0" i="0">
                <a:solidFill>
                  <a:srgbClr val="231F20"/>
                </a:solidFill>
                <a:latin typeface="Aptos"/>
                <a:ea typeface="Aptos"/>
                <a:cs typeface="Aptos"/>
              </a:defRPr>
            </a:pPr>
            <a:r>
              <a:rPr sz="1725" b="0" i="0">
                <a:solidFill>
                  <a:srgbClr val="231F20"/>
                </a:solidFill>
                <a:latin typeface="Aptos"/>
                <a:ea typeface="Aptos"/>
                <a:cs typeface="Aptos"/>
              </a:rPr>
              <a:t>The 85th Grand Conclave approved the Omega Dears Initiative as an official national initiative.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7DCC370-EAD4-489B-938D-2192E1CF452D}"/>
              </a:ext>
            </a:extLst>
          </p:cNvPr>
          <p:cNvSpPr>
            <a:spLocks noGrp="1"/>
          </p:cNvSpPr>
          <p:nvPr/>
        </p:nvSpPr>
        <p:spPr>
          <a:xfrm>
            <a:off x="6419850" y="3876675"/>
            <a:ext cx="4572000" cy="28575"/>
          </a:xfrm>
          <a:prstGeom prst="rect">
            <a:avLst/>
          </a:prstGeom>
          <a:solidFill>
            <a:srgbClr val="D4AF37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038C099-0A39-49A9-8F0B-BBD0DB0066DD}"/>
              </a:ext>
            </a:extLst>
          </p:cNvPr>
          <p:cNvSpPr>
            <a:spLocks noGrp="1"/>
          </p:cNvSpPr>
          <p:nvPr/>
        </p:nvSpPr>
        <p:spPr>
          <a:xfrm>
            <a:off x="6419850" y="4105275"/>
            <a:ext cx="2095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19050" rIns="38100" bIns="19050" anchor="ctr">
            <a:normAutofit/>
          </a:bodyPr>
          <a:lstStyle/>
          <a:p>
            <a:pPr algn="l">
              <a:buNone/>
              <a:defRPr sz="1125" b="1" i="0">
                <a:solidFill>
                  <a:srgbClr val="2E0757"/>
                </a:solidFill>
                <a:latin typeface="Aptos"/>
                <a:ea typeface="Aptos"/>
                <a:cs typeface="Aptos"/>
              </a:defRPr>
            </a:pPr>
            <a:r>
              <a:rPr sz="1125" b="1" i="0">
                <a:solidFill>
                  <a:srgbClr val="2E0757"/>
                </a:solidFill>
                <a:latin typeface="Aptos"/>
                <a:ea typeface="Aptos"/>
                <a:cs typeface="Aptos"/>
              </a:rPr>
              <a:t>CALL TO ACTION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C3CDE7B-C1D4-4550-83D0-D3EDAE29DB9E}"/>
              </a:ext>
            </a:extLst>
          </p:cNvPr>
          <p:cNvSpPr>
            <a:spLocks noGrp="1"/>
          </p:cNvSpPr>
          <p:nvPr/>
        </p:nvSpPr>
        <p:spPr>
          <a:xfrm>
            <a:off x="6419850" y="4400550"/>
            <a:ext cx="4572000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19050" rIns="38100" bIns="19050" anchor="ctr">
            <a:normAutofit fontScale="91120"/>
          </a:bodyPr>
          <a:lstStyle/>
          <a:p>
            <a:pPr algn="l">
              <a:buNone/>
              <a:defRPr sz="1650" b="1" i="0">
                <a:solidFill>
                  <a:srgbClr val="231F20"/>
                </a:solidFill>
                <a:latin typeface="Aptos"/>
                <a:ea typeface="Aptos"/>
                <a:cs typeface="Aptos"/>
              </a:defRPr>
            </a:pPr>
            <a:r>
              <a:rPr sz="1650" b="1" i="0">
                <a:solidFill>
                  <a:srgbClr val="231F20"/>
                </a:solidFill>
                <a:latin typeface="Aptos"/>
                <a:ea typeface="Aptos"/>
                <a:cs typeface="Aptos"/>
              </a:rPr>
              <a:t>Graduate Chapters across all Districts are encouraged to adopt and implement the initiative.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80D0A34-DED4-4810-BD8B-BCEBCDADDF4D}"/>
              </a:ext>
            </a:extLst>
          </p:cNvPr>
          <p:cNvSpPr>
            <a:spLocks noGrp="1"/>
          </p:cNvSpPr>
          <p:nvPr/>
        </p:nvSpPr>
        <p:spPr>
          <a:xfrm>
            <a:off x="76200" y="76200"/>
            <a:ext cx="12039600" cy="6705600"/>
          </a:xfrm>
          <a:prstGeom prst="rect">
            <a:avLst/>
          </a:prstGeom>
          <a:noFill/>
          <a:ln w="20955">
            <a:solidFill>
              <a:srgbClr val="D4AF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5908ADC-90F2-4F03-A603-DA98F8E586FE}"/>
              </a:ext>
            </a:extLst>
          </p:cNvPr>
          <p:cNvSpPr>
            <a:spLocks noGrp="1"/>
          </p:cNvSpPr>
          <p:nvPr/>
        </p:nvSpPr>
        <p:spPr>
          <a:xfrm>
            <a:off x="142875" y="142875"/>
            <a:ext cx="11906250" cy="6572250"/>
          </a:xfrm>
          <a:prstGeom prst="rect">
            <a:avLst/>
          </a:prstGeom>
          <a:noFill/>
          <a:ln w="6191">
            <a:solidFill>
              <a:srgbClr val="9F8AA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7016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7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>
            <a:extLst>
              <a:ext uri="{FF2B5EF4-FFF2-40B4-BE49-F238E27FC236}">
                <a16:creationId xmlns:a16="http://schemas.microsoft.com/office/drawing/2014/main" id="{66961786-64F4-47FB-9CDE-53AEFEDC5B6C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71450"/>
          </a:xfrm>
          <a:prstGeom prst="rect">
            <a:avLst/>
          </a:prstGeom>
          <a:solidFill>
            <a:srgbClr val="D4AF37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B5D8B10-48F8-452E-A155-DFF9E828456E}"/>
              </a:ext>
            </a:extLst>
          </p:cNvPr>
          <p:cNvSpPr>
            <a:spLocks noGrp="1"/>
          </p:cNvSpPr>
          <p:nvPr/>
        </p:nvSpPr>
        <p:spPr>
          <a:xfrm>
            <a:off x="0" y="171450"/>
            <a:ext cx="12192000" cy="857250"/>
          </a:xfrm>
          <a:prstGeom prst="rect">
            <a:avLst/>
          </a:prstGeom>
          <a:solidFill>
            <a:srgbClr val="2E0757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25C58FD-60E0-426C-B6FA-601E48B24CAC}"/>
              </a:ext>
            </a:extLst>
          </p:cNvPr>
          <p:cNvSpPr>
            <a:spLocks noGrp="1"/>
          </p:cNvSpPr>
          <p:nvPr/>
        </p:nvSpPr>
        <p:spPr>
          <a:xfrm>
            <a:off x="590550" y="295275"/>
            <a:ext cx="40005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19050" rIns="38100" bIns="19050" anchor="ctr">
            <a:normAutofit/>
          </a:bodyPr>
          <a:lstStyle/>
          <a:p>
            <a:pPr algn="l">
              <a:buNone/>
              <a:defRPr sz="975" b="1" i="0">
                <a:solidFill>
                  <a:srgbClr val="F0D77B"/>
                </a:solidFill>
                <a:latin typeface="Aptos"/>
                <a:ea typeface="Aptos"/>
                <a:cs typeface="Aptos"/>
              </a:defRPr>
            </a:pPr>
            <a:r>
              <a:rPr sz="975" b="1" i="0">
                <a:solidFill>
                  <a:srgbClr val="F0D77B"/>
                </a:solidFill>
                <a:latin typeface="Aptos"/>
                <a:ea typeface="Aptos"/>
                <a:cs typeface="Aptos"/>
              </a:rPr>
              <a:t>OMEGA MEN • SPIRITUAL FOUNDATION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F91FF87-FB8F-4ADD-9989-28761038034D}"/>
              </a:ext>
            </a:extLst>
          </p:cNvPr>
          <p:cNvSpPr>
            <a:spLocks noGrp="1"/>
          </p:cNvSpPr>
          <p:nvPr/>
        </p:nvSpPr>
        <p:spPr>
          <a:xfrm>
            <a:off x="590550" y="485775"/>
            <a:ext cx="1047750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19050" rIns="38100" bIns="19050" anchor="ctr">
            <a:normAutofit fontScale="97222"/>
          </a:bodyPr>
          <a:lstStyle/>
          <a:p>
            <a:pPr algn="l">
              <a:buNone/>
              <a:defRPr sz="2700" b="1" i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2700" b="1" i="0">
                <a:solidFill>
                  <a:srgbClr val="FFFFFF"/>
                </a:solidFill>
                <a:latin typeface="Aptos"/>
                <a:ea typeface="Aptos"/>
                <a:cs typeface="Aptos"/>
              </a:rPr>
              <a:t>Our spiritual duty is clear: remember, protect and serve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3D7BAE8-0D71-4BDE-8782-15BDFA2154BA}"/>
              </a:ext>
            </a:extLst>
          </p:cNvPr>
          <p:cNvSpPr>
            <a:spLocks noGrp="1"/>
          </p:cNvSpPr>
          <p:nvPr/>
        </p:nvSpPr>
        <p:spPr>
          <a:xfrm>
            <a:off x="590550" y="1152525"/>
            <a:ext cx="11010900" cy="28575"/>
          </a:xfrm>
          <a:prstGeom prst="rect">
            <a:avLst/>
          </a:prstGeom>
          <a:solidFill>
            <a:srgbClr val="D4AF37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222A629-9F14-43F1-98E1-C703EBC3BC6C}"/>
              </a:ext>
            </a:extLst>
          </p:cNvPr>
          <p:cNvSpPr>
            <a:spLocks noGrp="1"/>
          </p:cNvSpPr>
          <p:nvPr/>
        </p:nvSpPr>
        <p:spPr>
          <a:xfrm>
            <a:off x="11087100" y="6286500"/>
            <a:ext cx="5143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19050" rIns="38100" bIns="19050" anchor="ctr">
            <a:normAutofit/>
          </a:bodyPr>
          <a:lstStyle/>
          <a:p>
            <a:pPr algn="r">
              <a:buNone/>
              <a:defRPr sz="1050" b="1" i="0">
                <a:solidFill>
                  <a:srgbClr val="2E0757"/>
                </a:solidFill>
                <a:latin typeface="Aptos"/>
                <a:ea typeface="Aptos"/>
                <a:cs typeface="Aptos"/>
              </a:defRPr>
            </a:pPr>
            <a:r>
              <a:rPr sz="1050" b="1" i="0">
                <a:solidFill>
                  <a:srgbClr val="2E0757"/>
                </a:solidFill>
                <a:latin typeface="Aptos"/>
                <a:ea typeface="Aptos"/>
                <a:cs typeface="Aptos"/>
              </a:rPr>
              <a:t>06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21544F7-157E-4AC0-8D5F-40F903FA77B3}"/>
              </a:ext>
            </a:extLst>
          </p:cNvPr>
          <p:cNvSpPr>
            <a:spLocks noGrp="1"/>
          </p:cNvSpPr>
          <p:nvPr/>
        </p:nvSpPr>
        <p:spPr>
          <a:xfrm>
            <a:off x="590550" y="6286500"/>
            <a:ext cx="6096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19050" rIns="38100" bIns="19050" anchor="ctr">
            <a:normAutofit/>
          </a:bodyPr>
          <a:lstStyle/>
          <a:p>
            <a:pPr algn="l">
              <a:buNone/>
              <a:defRPr sz="1050" b="0" i="0">
                <a:solidFill>
                  <a:srgbClr val="625A68"/>
                </a:solidFill>
                <a:latin typeface="Aptos"/>
                <a:ea typeface="Aptos"/>
                <a:cs typeface="Aptos"/>
              </a:defRPr>
            </a:pPr>
            <a:r>
              <a:rPr sz="1050" b="0" i="0">
                <a:solidFill>
                  <a:srgbClr val="625A68"/>
                </a:solidFill>
                <a:latin typeface="Aptos"/>
                <a:ea typeface="Aptos"/>
                <a:cs typeface="Aptos"/>
              </a:rPr>
              <a:t>Kappa Alpha Alpha Chapter • “Friendship Forever”</a:t>
            </a:r>
          </a:p>
        </p:txBody>
      </p:sp>
      <p:pic>
        <p:nvPicPr>
          <p:cNvPr id="40" name="Picture 39"/>
          <p:cNvPicPr>
            <a:picLocks noChangeAspect="1"/>
          </p:cNvPicPr>
          <p:nvPr/>
        </p:nvPicPr>
        <p:blipFill>
          <a:blip r:embed="rId3"/>
          <a:srcRect t="11301" b="11301"/>
          <a:stretch>
            <a:fillRect/>
          </a:stretch>
        </p:blipFill>
        <p:spPr>
          <a:xfrm>
            <a:off x="590550" y="1504950"/>
            <a:ext cx="3143250" cy="4324350"/>
          </a:xfrm>
          <a:prstGeom prst="roundRect">
            <a:avLst>
              <a:gd name="adj" fmla="val 4242"/>
            </a:avLst>
          </a:prstGeom>
        </p:spPr>
      </p:pic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A892ED48-453F-4D6C-B2A0-9CA61D566BF1}"/>
              </a:ext>
            </a:extLst>
          </p:cNvPr>
          <p:cNvSpPr>
            <a:spLocks noGrp="1"/>
          </p:cNvSpPr>
          <p:nvPr/>
        </p:nvSpPr>
        <p:spPr>
          <a:xfrm>
            <a:off x="4076700" y="1504950"/>
            <a:ext cx="7524750" cy="704850"/>
          </a:xfrm>
          <a:prstGeom prst="roundRect">
            <a:avLst>
              <a:gd name="adj" fmla="val 13514"/>
            </a:avLst>
          </a:prstGeom>
          <a:solidFill>
            <a:srgbClr val="FFFFFF"/>
          </a:solidFill>
          <a:ln w="11430">
            <a:solidFill>
              <a:srgbClr val="D4AF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8D0259C-3895-4D1D-9F5C-4EE80F79356A}"/>
              </a:ext>
            </a:extLst>
          </p:cNvPr>
          <p:cNvSpPr>
            <a:spLocks noGrp="1"/>
          </p:cNvSpPr>
          <p:nvPr/>
        </p:nvSpPr>
        <p:spPr>
          <a:xfrm>
            <a:off x="4286250" y="1600200"/>
            <a:ext cx="12001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19050" rIns="38100" bIns="19050" anchor="ctr">
            <a:normAutofit fontScale="95238"/>
          </a:bodyPr>
          <a:lstStyle/>
          <a:p>
            <a:pPr algn="l">
              <a:buNone/>
              <a:defRPr sz="1050" b="1" i="0">
                <a:solidFill>
                  <a:srgbClr val="2E0757"/>
                </a:solidFill>
                <a:latin typeface="Aptos"/>
                <a:ea typeface="Aptos"/>
                <a:cs typeface="Aptos"/>
              </a:defRPr>
            </a:pPr>
            <a:r>
              <a:rPr sz="1050" b="1" i="0">
                <a:solidFill>
                  <a:srgbClr val="2E0757"/>
                </a:solidFill>
                <a:latin typeface="Aptos"/>
                <a:ea typeface="Aptos"/>
                <a:cs typeface="Aptos"/>
              </a:rPr>
              <a:t>PROTECT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C6DD31A-FD48-42BB-A699-5F0DFC9486FF}"/>
              </a:ext>
            </a:extLst>
          </p:cNvPr>
          <p:cNvSpPr>
            <a:spLocks noGrp="1"/>
          </p:cNvSpPr>
          <p:nvPr/>
        </p:nvSpPr>
        <p:spPr>
          <a:xfrm>
            <a:off x="4286250" y="1819275"/>
            <a:ext cx="12001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19050" rIns="38100" bIns="19050" anchor="ctr">
            <a:normAutofit fontScale="93750"/>
          </a:bodyPr>
          <a:lstStyle/>
          <a:p>
            <a:pPr algn="l">
              <a:buNone/>
              <a:defRPr sz="1200" b="1" i="0">
                <a:solidFill>
                  <a:srgbClr val="D4AF37"/>
                </a:solidFill>
                <a:latin typeface="Aptos"/>
                <a:ea typeface="Aptos"/>
                <a:cs typeface="Aptos"/>
              </a:defRPr>
            </a:pPr>
            <a:r>
              <a:rPr sz="1200" b="1" i="0">
                <a:solidFill>
                  <a:srgbClr val="D4AF37"/>
                </a:solidFill>
                <a:latin typeface="Aptos"/>
                <a:ea typeface="Aptos"/>
                <a:cs typeface="Aptos"/>
              </a:rPr>
              <a:t>Psalm 68:5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B4BD5AD-B0F7-451A-A4D4-C3E5C1DE2A32}"/>
              </a:ext>
            </a:extLst>
          </p:cNvPr>
          <p:cNvSpPr>
            <a:spLocks noGrp="1"/>
          </p:cNvSpPr>
          <p:nvPr/>
        </p:nvSpPr>
        <p:spPr>
          <a:xfrm>
            <a:off x="5638800" y="1619250"/>
            <a:ext cx="56769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19050" rIns="38100" bIns="19050" anchor="ctr">
            <a:normAutofit/>
          </a:bodyPr>
          <a:lstStyle/>
          <a:p>
            <a:pPr algn="l">
              <a:buNone/>
              <a:defRPr sz="1575" b="0" i="0">
                <a:solidFill>
                  <a:srgbClr val="231F20"/>
                </a:solidFill>
                <a:latin typeface="Aptos"/>
                <a:ea typeface="Aptos"/>
                <a:cs typeface="Aptos"/>
              </a:defRPr>
            </a:pPr>
            <a:r>
              <a:rPr sz="1575" b="0" i="0">
                <a:solidFill>
                  <a:srgbClr val="231F20"/>
                </a:solidFill>
                <a:latin typeface="Aptos"/>
                <a:ea typeface="Aptos"/>
                <a:cs typeface="Aptos"/>
              </a:rPr>
              <a:t>God is the Father of the fatherless and protector of widows.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257DB6E4-940C-48B6-BE4E-983DD3D652FE}"/>
              </a:ext>
            </a:extLst>
          </p:cNvPr>
          <p:cNvSpPr>
            <a:spLocks noGrp="1"/>
          </p:cNvSpPr>
          <p:nvPr/>
        </p:nvSpPr>
        <p:spPr>
          <a:xfrm>
            <a:off x="4076700" y="2362200"/>
            <a:ext cx="7524750" cy="704850"/>
          </a:xfrm>
          <a:prstGeom prst="roundRect">
            <a:avLst>
              <a:gd name="adj" fmla="val 13514"/>
            </a:avLst>
          </a:prstGeom>
          <a:solidFill>
            <a:srgbClr val="F1EAF7"/>
          </a:solidFill>
          <a:ln w="11430">
            <a:solidFill>
              <a:srgbClr val="D8CE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068083F-F956-4085-B944-1BB2BF1C0CC1}"/>
              </a:ext>
            </a:extLst>
          </p:cNvPr>
          <p:cNvSpPr>
            <a:spLocks noGrp="1"/>
          </p:cNvSpPr>
          <p:nvPr/>
        </p:nvSpPr>
        <p:spPr>
          <a:xfrm>
            <a:off x="4286250" y="2457450"/>
            <a:ext cx="12001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19050" rIns="38100" bIns="19050" anchor="ctr">
            <a:normAutofit fontScale="95238"/>
          </a:bodyPr>
          <a:lstStyle/>
          <a:p>
            <a:pPr algn="l">
              <a:buNone/>
              <a:defRPr sz="1050" b="1" i="0">
                <a:solidFill>
                  <a:srgbClr val="2E0757"/>
                </a:solidFill>
                <a:latin typeface="Aptos"/>
                <a:ea typeface="Aptos"/>
                <a:cs typeface="Aptos"/>
              </a:defRPr>
            </a:pPr>
            <a:r>
              <a:rPr sz="1050" b="1" i="0">
                <a:solidFill>
                  <a:srgbClr val="2E0757"/>
                </a:solidFill>
                <a:latin typeface="Aptos"/>
                <a:ea typeface="Aptos"/>
                <a:cs typeface="Aptos"/>
              </a:rPr>
              <a:t>ADVOCATE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FD5C002-0321-4D20-B321-2E141ADB1F58}"/>
              </a:ext>
            </a:extLst>
          </p:cNvPr>
          <p:cNvSpPr>
            <a:spLocks noGrp="1"/>
          </p:cNvSpPr>
          <p:nvPr/>
        </p:nvSpPr>
        <p:spPr>
          <a:xfrm>
            <a:off x="4286250" y="2676525"/>
            <a:ext cx="12001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19050" rIns="38100" bIns="19050" anchor="ctr">
            <a:normAutofit fontScale="93750"/>
          </a:bodyPr>
          <a:lstStyle/>
          <a:p>
            <a:pPr algn="l">
              <a:buNone/>
              <a:defRPr sz="1200" b="1" i="0">
                <a:solidFill>
                  <a:srgbClr val="D4AF37"/>
                </a:solidFill>
                <a:latin typeface="Aptos"/>
                <a:ea typeface="Aptos"/>
                <a:cs typeface="Aptos"/>
              </a:defRPr>
            </a:pPr>
            <a:r>
              <a:rPr sz="1200" b="1" i="0">
                <a:solidFill>
                  <a:srgbClr val="D4AF37"/>
                </a:solidFill>
                <a:latin typeface="Aptos"/>
                <a:ea typeface="Aptos"/>
                <a:cs typeface="Aptos"/>
              </a:rPr>
              <a:t>Isaiah 1:17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A4D0FA7-4E52-45B2-8E27-06F3279277E6}"/>
              </a:ext>
            </a:extLst>
          </p:cNvPr>
          <p:cNvSpPr>
            <a:spLocks noGrp="1"/>
          </p:cNvSpPr>
          <p:nvPr/>
        </p:nvSpPr>
        <p:spPr>
          <a:xfrm>
            <a:off x="5638800" y="2476500"/>
            <a:ext cx="56769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19050" rIns="38100" bIns="19050" anchor="ctr">
            <a:normAutofit/>
          </a:bodyPr>
          <a:lstStyle/>
          <a:p>
            <a:pPr algn="l">
              <a:buNone/>
              <a:defRPr sz="1575" b="0" i="0">
                <a:solidFill>
                  <a:srgbClr val="231F20"/>
                </a:solidFill>
                <a:latin typeface="Aptos"/>
                <a:ea typeface="Aptos"/>
                <a:cs typeface="Aptos"/>
              </a:defRPr>
            </a:pPr>
            <a:r>
              <a:rPr sz="1575" b="0" i="0">
                <a:solidFill>
                  <a:srgbClr val="231F20"/>
                </a:solidFill>
                <a:latin typeface="Aptos"/>
                <a:ea typeface="Aptos"/>
                <a:cs typeface="Aptos"/>
              </a:rPr>
              <a:t>Seek justice, correct oppression and plead the widow’s cause.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AA81C6F4-DFF9-49EA-B502-1BEB88DB37A5}"/>
              </a:ext>
            </a:extLst>
          </p:cNvPr>
          <p:cNvSpPr>
            <a:spLocks noGrp="1"/>
          </p:cNvSpPr>
          <p:nvPr/>
        </p:nvSpPr>
        <p:spPr>
          <a:xfrm>
            <a:off x="4076700" y="3219450"/>
            <a:ext cx="7524750" cy="704850"/>
          </a:xfrm>
          <a:prstGeom prst="roundRect">
            <a:avLst>
              <a:gd name="adj" fmla="val 13514"/>
            </a:avLst>
          </a:prstGeom>
          <a:solidFill>
            <a:srgbClr val="FFFFFF"/>
          </a:solidFill>
          <a:ln w="11430">
            <a:solidFill>
              <a:srgbClr val="D8CE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C22E52A-A81C-40D7-B683-1A84D1648148}"/>
              </a:ext>
            </a:extLst>
          </p:cNvPr>
          <p:cNvSpPr>
            <a:spLocks noGrp="1"/>
          </p:cNvSpPr>
          <p:nvPr/>
        </p:nvSpPr>
        <p:spPr>
          <a:xfrm>
            <a:off x="4286250" y="3314700"/>
            <a:ext cx="12001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19050" rIns="38100" bIns="19050" anchor="ctr">
            <a:normAutofit fontScale="95238"/>
          </a:bodyPr>
          <a:lstStyle/>
          <a:p>
            <a:pPr algn="l">
              <a:buNone/>
              <a:defRPr sz="1050" b="1" i="0">
                <a:solidFill>
                  <a:srgbClr val="2E0757"/>
                </a:solidFill>
                <a:latin typeface="Aptos"/>
                <a:ea typeface="Aptos"/>
                <a:cs typeface="Aptos"/>
              </a:defRPr>
            </a:pPr>
            <a:r>
              <a:rPr sz="1050" b="1" i="0">
                <a:solidFill>
                  <a:srgbClr val="2E0757"/>
                </a:solidFill>
                <a:latin typeface="Aptos"/>
                <a:ea typeface="Aptos"/>
                <a:cs typeface="Aptos"/>
              </a:rPr>
              <a:t>SERVE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C91072E-3074-419D-83BA-17387855BDA7}"/>
              </a:ext>
            </a:extLst>
          </p:cNvPr>
          <p:cNvSpPr>
            <a:spLocks noGrp="1"/>
          </p:cNvSpPr>
          <p:nvPr/>
        </p:nvSpPr>
        <p:spPr>
          <a:xfrm>
            <a:off x="4286250" y="3533775"/>
            <a:ext cx="12001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19050" rIns="38100" bIns="19050" anchor="ctr">
            <a:normAutofit fontScale="93750"/>
          </a:bodyPr>
          <a:lstStyle/>
          <a:p>
            <a:pPr algn="l">
              <a:buNone/>
              <a:defRPr sz="1200" b="1" i="0">
                <a:solidFill>
                  <a:srgbClr val="D4AF37"/>
                </a:solidFill>
                <a:latin typeface="Aptos"/>
                <a:ea typeface="Aptos"/>
                <a:cs typeface="Aptos"/>
              </a:defRPr>
            </a:pPr>
            <a:r>
              <a:rPr sz="1200" b="1" i="0">
                <a:solidFill>
                  <a:srgbClr val="D4AF37"/>
                </a:solidFill>
                <a:latin typeface="Aptos"/>
                <a:ea typeface="Aptos"/>
                <a:cs typeface="Aptos"/>
              </a:rPr>
              <a:t>Matthew 25:40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640EA81-6D16-4C37-98B2-716D11EB0DF8}"/>
              </a:ext>
            </a:extLst>
          </p:cNvPr>
          <p:cNvSpPr>
            <a:spLocks noGrp="1"/>
          </p:cNvSpPr>
          <p:nvPr/>
        </p:nvSpPr>
        <p:spPr>
          <a:xfrm>
            <a:off x="5638800" y="3333750"/>
            <a:ext cx="56769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19050" rIns="38100" bIns="19050" anchor="ctr">
            <a:normAutofit/>
          </a:bodyPr>
          <a:lstStyle/>
          <a:p>
            <a:pPr algn="l">
              <a:buNone/>
              <a:defRPr sz="1575" b="0" i="0">
                <a:solidFill>
                  <a:srgbClr val="231F20"/>
                </a:solidFill>
                <a:latin typeface="Aptos"/>
                <a:ea typeface="Aptos"/>
                <a:cs typeface="Aptos"/>
              </a:defRPr>
            </a:pPr>
            <a:r>
              <a:rPr sz="1575" b="0" i="0">
                <a:solidFill>
                  <a:srgbClr val="231F20"/>
                </a:solidFill>
                <a:latin typeface="Aptos"/>
                <a:ea typeface="Aptos"/>
                <a:cs typeface="Aptos"/>
              </a:rPr>
              <a:t>What we do for the least of these, we do in service to the King.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3DB9B06F-896C-4CAC-A7C7-8836D0F143B6}"/>
              </a:ext>
            </a:extLst>
          </p:cNvPr>
          <p:cNvSpPr>
            <a:spLocks noGrp="1"/>
          </p:cNvSpPr>
          <p:nvPr/>
        </p:nvSpPr>
        <p:spPr>
          <a:xfrm>
            <a:off x="4076700" y="4076700"/>
            <a:ext cx="7524750" cy="704850"/>
          </a:xfrm>
          <a:prstGeom prst="roundRect">
            <a:avLst>
              <a:gd name="adj" fmla="val 13514"/>
            </a:avLst>
          </a:prstGeom>
          <a:solidFill>
            <a:srgbClr val="F1EAF7"/>
          </a:solidFill>
          <a:ln w="11430">
            <a:solidFill>
              <a:srgbClr val="D8CE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F795727-7FE8-466F-9F09-4763271C6D0D}"/>
              </a:ext>
            </a:extLst>
          </p:cNvPr>
          <p:cNvSpPr>
            <a:spLocks noGrp="1"/>
          </p:cNvSpPr>
          <p:nvPr/>
        </p:nvSpPr>
        <p:spPr>
          <a:xfrm>
            <a:off x="4286250" y="4171950"/>
            <a:ext cx="12001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19050" rIns="38100" bIns="19050" anchor="ctr">
            <a:normAutofit fontScale="95238"/>
          </a:bodyPr>
          <a:lstStyle/>
          <a:p>
            <a:pPr algn="l">
              <a:buNone/>
              <a:defRPr sz="1050" b="1" i="0">
                <a:solidFill>
                  <a:srgbClr val="2E0757"/>
                </a:solidFill>
                <a:latin typeface="Aptos"/>
                <a:ea typeface="Aptos"/>
                <a:cs typeface="Aptos"/>
              </a:defRPr>
            </a:pPr>
            <a:r>
              <a:rPr sz="1050" b="1" i="0">
                <a:solidFill>
                  <a:srgbClr val="2E0757"/>
                </a:solidFill>
                <a:latin typeface="Aptos"/>
                <a:ea typeface="Aptos"/>
                <a:cs typeface="Aptos"/>
              </a:rPr>
              <a:t>HONOR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683E00F-2CDA-4AA8-AD22-BE93FE36CCC8}"/>
              </a:ext>
            </a:extLst>
          </p:cNvPr>
          <p:cNvSpPr>
            <a:spLocks noGrp="1"/>
          </p:cNvSpPr>
          <p:nvPr/>
        </p:nvSpPr>
        <p:spPr>
          <a:xfrm>
            <a:off x="4286250" y="4391025"/>
            <a:ext cx="12001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19050" rIns="38100" bIns="19050" anchor="ctr">
            <a:normAutofit fontScale="93750"/>
          </a:bodyPr>
          <a:lstStyle/>
          <a:p>
            <a:pPr algn="l">
              <a:buNone/>
              <a:defRPr sz="1200" b="1" i="0">
                <a:solidFill>
                  <a:srgbClr val="D4AF37"/>
                </a:solidFill>
                <a:latin typeface="Aptos"/>
                <a:ea typeface="Aptos"/>
                <a:cs typeface="Aptos"/>
              </a:defRPr>
            </a:pPr>
            <a:r>
              <a:rPr sz="1200" b="1" i="0">
                <a:solidFill>
                  <a:srgbClr val="D4AF37"/>
                </a:solidFill>
                <a:latin typeface="Aptos"/>
                <a:ea typeface="Aptos"/>
                <a:cs typeface="Aptos"/>
              </a:rPr>
              <a:t>1 Timothy 5:3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663555D-CE5B-4B3B-BD57-7B0934360194}"/>
              </a:ext>
            </a:extLst>
          </p:cNvPr>
          <p:cNvSpPr>
            <a:spLocks noGrp="1"/>
          </p:cNvSpPr>
          <p:nvPr/>
        </p:nvSpPr>
        <p:spPr>
          <a:xfrm>
            <a:off x="5638800" y="4191000"/>
            <a:ext cx="56769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19050" rIns="38100" bIns="19050" anchor="ctr">
            <a:normAutofit/>
          </a:bodyPr>
          <a:lstStyle/>
          <a:p>
            <a:pPr algn="l">
              <a:buNone/>
              <a:defRPr sz="1575" b="0" i="0">
                <a:solidFill>
                  <a:srgbClr val="231F20"/>
                </a:solidFill>
                <a:latin typeface="Aptos"/>
                <a:ea typeface="Aptos"/>
                <a:cs typeface="Aptos"/>
              </a:defRPr>
            </a:pPr>
            <a:r>
              <a:rPr sz="1575" b="0" i="0">
                <a:solidFill>
                  <a:srgbClr val="231F20"/>
                </a:solidFill>
                <a:latin typeface="Aptos"/>
                <a:ea typeface="Aptos"/>
                <a:cs typeface="Aptos"/>
              </a:rPr>
              <a:t>Honor widows who are truly widows.</a:t>
            </a: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577B5C75-F496-4475-9E39-899D36682043}"/>
              </a:ext>
            </a:extLst>
          </p:cNvPr>
          <p:cNvSpPr>
            <a:spLocks noGrp="1"/>
          </p:cNvSpPr>
          <p:nvPr/>
        </p:nvSpPr>
        <p:spPr>
          <a:xfrm>
            <a:off x="4076700" y="4933950"/>
            <a:ext cx="7524750" cy="704850"/>
          </a:xfrm>
          <a:prstGeom prst="roundRect">
            <a:avLst>
              <a:gd name="adj" fmla="val 13514"/>
            </a:avLst>
          </a:prstGeom>
          <a:solidFill>
            <a:srgbClr val="FFFFFF"/>
          </a:solidFill>
          <a:ln w="11430">
            <a:solidFill>
              <a:srgbClr val="D8CE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9FC9D4BB-9E48-4739-99E3-4C6A67FE1007}"/>
              </a:ext>
            </a:extLst>
          </p:cNvPr>
          <p:cNvSpPr>
            <a:spLocks noGrp="1"/>
          </p:cNvSpPr>
          <p:nvPr/>
        </p:nvSpPr>
        <p:spPr>
          <a:xfrm>
            <a:off x="4286250" y="5029200"/>
            <a:ext cx="12001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19050" rIns="38100" bIns="19050" anchor="ctr">
            <a:normAutofit fontScale="95238"/>
          </a:bodyPr>
          <a:lstStyle/>
          <a:p>
            <a:pPr algn="l">
              <a:buNone/>
              <a:defRPr sz="1050" b="1" i="0">
                <a:solidFill>
                  <a:srgbClr val="2E0757"/>
                </a:solidFill>
                <a:latin typeface="Aptos"/>
                <a:ea typeface="Aptos"/>
                <a:cs typeface="Aptos"/>
              </a:defRPr>
            </a:pPr>
            <a:r>
              <a:rPr sz="1050" b="1" i="0">
                <a:solidFill>
                  <a:srgbClr val="2E0757"/>
                </a:solidFill>
                <a:latin typeface="Aptos"/>
                <a:ea typeface="Aptos"/>
                <a:cs typeface="Aptos"/>
              </a:rPr>
              <a:t>VISIT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87E7742B-F778-4003-9A66-B2EF1987300E}"/>
              </a:ext>
            </a:extLst>
          </p:cNvPr>
          <p:cNvSpPr>
            <a:spLocks noGrp="1"/>
          </p:cNvSpPr>
          <p:nvPr/>
        </p:nvSpPr>
        <p:spPr>
          <a:xfrm>
            <a:off x="4286250" y="5248275"/>
            <a:ext cx="12001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19050" rIns="38100" bIns="19050" anchor="ctr">
            <a:normAutofit fontScale="93750"/>
          </a:bodyPr>
          <a:lstStyle/>
          <a:p>
            <a:pPr algn="l">
              <a:buNone/>
              <a:defRPr sz="1200" b="1" i="0">
                <a:solidFill>
                  <a:srgbClr val="D4AF37"/>
                </a:solidFill>
                <a:latin typeface="Aptos"/>
                <a:ea typeface="Aptos"/>
                <a:cs typeface="Aptos"/>
              </a:defRPr>
            </a:pPr>
            <a:r>
              <a:rPr sz="1200" b="1" i="0">
                <a:solidFill>
                  <a:srgbClr val="D4AF37"/>
                </a:solidFill>
                <a:latin typeface="Aptos"/>
                <a:ea typeface="Aptos"/>
                <a:cs typeface="Aptos"/>
              </a:rPr>
              <a:t>James 1:27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2441344-4D87-41ED-AB71-4EE2A29857E4}"/>
              </a:ext>
            </a:extLst>
          </p:cNvPr>
          <p:cNvSpPr>
            <a:spLocks noGrp="1"/>
          </p:cNvSpPr>
          <p:nvPr/>
        </p:nvSpPr>
        <p:spPr>
          <a:xfrm>
            <a:off x="5638800" y="5048250"/>
            <a:ext cx="56769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19050" rIns="38100" bIns="19050" anchor="ctr">
            <a:normAutofit/>
          </a:bodyPr>
          <a:lstStyle/>
          <a:p>
            <a:pPr algn="l">
              <a:buNone/>
              <a:defRPr sz="1575" b="0" i="0">
                <a:solidFill>
                  <a:srgbClr val="231F20"/>
                </a:solidFill>
                <a:latin typeface="Aptos"/>
                <a:ea typeface="Aptos"/>
                <a:cs typeface="Aptos"/>
              </a:defRPr>
            </a:pPr>
            <a:r>
              <a:rPr sz="1575" b="0" i="0">
                <a:solidFill>
                  <a:srgbClr val="231F20"/>
                </a:solidFill>
                <a:latin typeface="Aptos"/>
                <a:ea typeface="Aptos"/>
                <a:cs typeface="Aptos"/>
              </a:rPr>
              <a:t>Pure religion includes visiting widows in their affliction.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5A8D4F59-963B-4793-A2A2-4B58735D8C43}"/>
              </a:ext>
            </a:extLst>
          </p:cNvPr>
          <p:cNvSpPr>
            <a:spLocks noGrp="1"/>
          </p:cNvSpPr>
          <p:nvPr/>
        </p:nvSpPr>
        <p:spPr>
          <a:xfrm>
            <a:off x="76200" y="76200"/>
            <a:ext cx="12039600" cy="6705600"/>
          </a:xfrm>
          <a:prstGeom prst="rect">
            <a:avLst/>
          </a:prstGeom>
          <a:noFill/>
          <a:ln w="20955">
            <a:solidFill>
              <a:srgbClr val="D4AF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FD7F34CE-C2AD-48AB-98AF-F2F5F4520075}"/>
              </a:ext>
            </a:extLst>
          </p:cNvPr>
          <p:cNvSpPr>
            <a:spLocks noGrp="1"/>
          </p:cNvSpPr>
          <p:nvPr/>
        </p:nvSpPr>
        <p:spPr>
          <a:xfrm>
            <a:off x="142875" y="142875"/>
            <a:ext cx="11906250" cy="6572250"/>
          </a:xfrm>
          <a:prstGeom prst="rect">
            <a:avLst/>
          </a:prstGeom>
          <a:noFill/>
          <a:ln w="6191">
            <a:solidFill>
              <a:srgbClr val="9F8AA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52152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E075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rcRect l="9218" r="9218"/>
          <a:stretch>
            <a:fillRect/>
          </a:stretch>
        </p:blipFill>
        <p:spPr>
          <a:xfrm>
            <a:off x="6572250" y="0"/>
            <a:ext cx="561975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BF0A81F1-284D-44F8-8449-89648298D515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209550" cy="6858000"/>
          </a:xfrm>
          <a:prstGeom prst="rect">
            <a:avLst/>
          </a:prstGeom>
          <a:solidFill>
            <a:srgbClr val="D4AF37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54CB9C4-B999-4F43-B723-E2DB0C497EC5}"/>
              </a:ext>
            </a:extLst>
          </p:cNvPr>
          <p:cNvSpPr>
            <a:spLocks noGrp="1"/>
          </p:cNvSpPr>
          <p:nvPr/>
        </p:nvSpPr>
        <p:spPr>
          <a:xfrm>
            <a:off x="723900" y="866775"/>
            <a:ext cx="2095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19050" rIns="38100" bIns="19050" anchor="ctr">
            <a:normAutofit/>
          </a:bodyPr>
          <a:lstStyle/>
          <a:p>
            <a:pPr algn="l">
              <a:buNone/>
              <a:defRPr sz="1125" b="1" i="0">
                <a:solidFill>
                  <a:srgbClr val="F0D77B"/>
                </a:solidFill>
                <a:latin typeface="Aptos"/>
                <a:ea typeface="Aptos"/>
                <a:cs typeface="Aptos"/>
              </a:defRPr>
            </a:pPr>
            <a:r>
              <a:rPr sz="1125" b="1" i="0">
                <a:solidFill>
                  <a:srgbClr val="F0D77B"/>
                </a:solidFill>
                <a:latin typeface="Aptos"/>
                <a:ea typeface="Aptos"/>
                <a:cs typeface="Aptos"/>
              </a:rPr>
              <a:t>MILESTONE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258ED82-A8AE-4220-9297-1419FCAFE337}"/>
              </a:ext>
            </a:extLst>
          </p:cNvPr>
          <p:cNvSpPr>
            <a:spLocks noGrp="1"/>
          </p:cNvSpPr>
          <p:nvPr/>
        </p:nvSpPr>
        <p:spPr>
          <a:xfrm>
            <a:off x="723900" y="1371600"/>
            <a:ext cx="5334000" cy="1352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19050" rIns="38100" bIns="19050" anchor="ctr">
            <a:normAutofit/>
          </a:bodyPr>
          <a:lstStyle/>
          <a:p>
            <a:pPr algn="l">
              <a:buNone/>
              <a:defRPr sz="3600" b="1" i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600" b="1" i="0">
                <a:solidFill>
                  <a:srgbClr val="FFFFFF"/>
                </a:solidFill>
                <a:latin typeface="Aptos"/>
                <a:ea typeface="Aptos"/>
                <a:cs typeface="Aptos"/>
              </a:rPr>
              <a:t>From chapter vision</a:t>
            </a:r>
          </a:p>
          <a:p>
            <a:pPr algn="l">
              <a:buNone/>
              <a:defRPr sz="3600" b="1" i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600" b="1" i="0">
                <a:solidFill>
                  <a:srgbClr val="FFFFFF"/>
                </a:solidFill>
                <a:latin typeface="Aptos"/>
                <a:ea typeface="Aptos"/>
                <a:cs typeface="Aptos"/>
              </a:rPr>
              <a:t>to official initiative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74AC338-3EF9-4AFA-9B0E-4CF9426E4774}"/>
              </a:ext>
            </a:extLst>
          </p:cNvPr>
          <p:cNvSpPr>
            <a:spLocks noGrp="1"/>
          </p:cNvSpPr>
          <p:nvPr/>
        </p:nvSpPr>
        <p:spPr>
          <a:xfrm>
            <a:off x="723900" y="2990850"/>
            <a:ext cx="1314450" cy="47625"/>
          </a:xfrm>
          <a:prstGeom prst="rect">
            <a:avLst/>
          </a:prstGeom>
          <a:solidFill>
            <a:srgbClr val="D4AF37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758C86A-3B86-41E3-948D-9C397983107E}"/>
              </a:ext>
            </a:extLst>
          </p:cNvPr>
          <p:cNvSpPr>
            <a:spLocks noGrp="1"/>
          </p:cNvSpPr>
          <p:nvPr/>
        </p:nvSpPr>
        <p:spPr>
          <a:xfrm>
            <a:off x="723900" y="3371850"/>
            <a:ext cx="4953000" cy="1066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19050" rIns="38100" bIns="19050" anchor="ctr">
            <a:normAutofit/>
          </a:bodyPr>
          <a:lstStyle/>
          <a:p>
            <a:pPr algn="l">
              <a:buNone/>
              <a:defRPr sz="2175" b="0" i="0">
                <a:solidFill>
                  <a:srgbClr val="FAF7F0"/>
                </a:solidFill>
                <a:latin typeface="Aptos"/>
                <a:ea typeface="Aptos"/>
                <a:cs typeface="Aptos"/>
              </a:defRPr>
            </a:pPr>
            <a:r>
              <a:rPr sz="2175" b="0" i="0">
                <a:solidFill>
                  <a:srgbClr val="FAF7F0"/>
                </a:solidFill>
                <a:latin typeface="Aptos"/>
                <a:ea typeface="Aptos"/>
                <a:cs typeface="Aptos"/>
              </a:rPr>
              <a:t>Omega Dears became an official initiative at the 85th Grand Conclave.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718ABB6-8C06-4C78-8CE9-D464B0AF1C02}"/>
              </a:ext>
            </a:extLst>
          </p:cNvPr>
          <p:cNvSpPr>
            <a:spLocks noGrp="1"/>
          </p:cNvSpPr>
          <p:nvPr/>
        </p:nvSpPr>
        <p:spPr>
          <a:xfrm>
            <a:off x="723900" y="5353050"/>
            <a:ext cx="5143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19050" rIns="38100" bIns="19050" anchor="ctr">
            <a:normAutofit/>
          </a:bodyPr>
          <a:lstStyle/>
          <a:p>
            <a:pPr algn="l">
              <a:buNone/>
              <a:defRPr sz="1050" b="1" i="0">
                <a:solidFill>
                  <a:srgbClr val="F0D77B"/>
                </a:solidFill>
                <a:latin typeface="Aptos"/>
                <a:ea typeface="Aptos"/>
                <a:cs typeface="Aptos"/>
              </a:defRPr>
            </a:pPr>
            <a:r>
              <a:rPr sz="1050" b="1" i="0">
                <a:solidFill>
                  <a:srgbClr val="F0D77B"/>
                </a:solidFill>
                <a:latin typeface="Aptos"/>
                <a:ea typeface="Aptos"/>
                <a:cs typeface="Aptos"/>
              </a:rPr>
              <a:t>CINCINNATI, OHIO • JULY 30–AUGUST 3, 2026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ACE667C-E3CA-45FB-8FF5-711A2CF04534}"/>
              </a:ext>
            </a:extLst>
          </p:cNvPr>
          <p:cNvSpPr>
            <a:spLocks noGrp="1"/>
          </p:cNvSpPr>
          <p:nvPr/>
        </p:nvSpPr>
        <p:spPr>
          <a:xfrm>
            <a:off x="76200" y="76200"/>
            <a:ext cx="12039600" cy="6705600"/>
          </a:xfrm>
          <a:prstGeom prst="rect">
            <a:avLst/>
          </a:prstGeom>
          <a:noFill/>
          <a:ln w="20955">
            <a:solidFill>
              <a:srgbClr val="D4AF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D3E43CC-2F67-4158-9103-0E23BFF567F1}"/>
              </a:ext>
            </a:extLst>
          </p:cNvPr>
          <p:cNvSpPr>
            <a:spLocks noGrp="1"/>
          </p:cNvSpPr>
          <p:nvPr/>
        </p:nvSpPr>
        <p:spPr>
          <a:xfrm>
            <a:off x="142875" y="142875"/>
            <a:ext cx="11906250" cy="6572250"/>
          </a:xfrm>
          <a:prstGeom prst="rect">
            <a:avLst/>
          </a:prstGeom>
          <a:noFill/>
          <a:ln w="6191">
            <a:solidFill>
              <a:srgbClr val="76539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28732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7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Rectangle 56">
            <a:extLst>
              <a:ext uri="{FF2B5EF4-FFF2-40B4-BE49-F238E27FC236}">
                <a16:creationId xmlns:a16="http://schemas.microsoft.com/office/drawing/2014/main" id="{AF1B7350-4302-433E-B96F-F98EE775D86B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71450"/>
          </a:xfrm>
          <a:prstGeom prst="rect">
            <a:avLst/>
          </a:prstGeom>
          <a:solidFill>
            <a:srgbClr val="D4AF37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0357B19-524F-4669-A0CD-DF61E825D662}"/>
              </a:ext>
            </a:extLst>
          </p:cNvPr>
          <p:cNvSpPr>
            <a:spLocks noGrp="1"/>
          </p:cNvSpPr>
          <p:nvPr/>
        </p:nvSpPr>
        <p:spPr>
          <a:xfrm>
            <a:off x="0" y="171450"/>
            <a:ext cx="12192000" cy="857250"/>
          </a:xfrm>
          <a:prstGeom prst="rect">
            <a:avLst/>
          </a:prstGeom>
          <a:solidFill>
            <a:srgbClr val="2E0757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AA9D07B-4E61-4982-A090-B004F39C93D9}"/>
              </a:ext>
            </a:extLst>
          </p:cNvPr>
          <p:cNvSpPr>
            <a:spLocks noGrp="1"/>
          </p:cNvSpPr>
          <p:nvPr/>
        </p:nvSpPr>
        <p:spPr>
          <a:xfrm>
            <a:off x="590550" y="295275"/>
            <a:ext cx="40005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19050" rIns="38100" bIns="19050" anchor="ctr">
            <a:normAutofit/>
          </a:bodyPr>
          <a:lstStyle/>
          <a:p>
            <a:pPr algn="l">
              <a:buNone/>
              <a:defRPr sz="975" b="1" i="0">
                <a:solidFill>
                  <a:srgbClr val="F0D77B"/>
                </a:solidFill>
                <a:latin typeface="Aptos"/>
                <a:ea typeface="Aptos"/>
                <a:cs typeface="Aptos"/>
              </a:defRPr>
            </a:pPr>
            <a:r>
              <a:rPr sz="975" b="1" i="0">
                <a:solidFill>
                  <a:srgbClr val="F0D77B"/>
                </a:solidFill>
                <a:latin typeface="Aptos"/>
                <a:ea typeface="Aptos"/>
                <a:cs typeface="Aptos"/>
              </a:rPr>
              <a:t>CONTACT INFORMATION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912DD8F-9BB9-4D41-8362-C211AD0FD02B}"/>
              </a:ext>
            </a:extLst>
          </p:cNvPr>
          <p:cNvSpPr>
            <a:spLocks noGrp="1"/>
          </p:cNvSpPr>
          <p:nvPr/>
        </p:nvSpPr>
        <p:spPr>
          <a:xfrm>
            <a:off x="590550" y="485775"/>
            <a:ext cx="1047750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19050" rIns="38100" bIns="19050" anchor="ctr">
            <a:normAutofit fontScale="97222"/>
          </a:bodyPr>
          <a:lstStyle/>
          <a:p>
            <a:pPr algn="l">
              <a:buNone/>
              <a:defRPr sz="2700" b="1" i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2700" b="1" i="0">
                <a:solidFill>
                  <a:srgbClr val="FFFFFF"/>
                </a:solidFill>
                <a:latin typeface="Aptos"/>
                <a:ea typeface="Aptos"/>
                <a:cs typeface="Aptos"/>
              </a:rPr>
              <a:t>Leadership contacts support adoption and implementation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0449EE5-1497-43E4-B085-8AA7C24B7178}"/>
              </a:ext>
            </a:extLst>
          </p:cNvPr>
          <p:cNvSpPr>
            <a:spLocks noGrp="1"/>
          </p:cNvSpPr>
          <p:nvPr/>
        </p:nvSpPr>
        <p:spPr>
          <a:xfrm>
            <a:off x="590550" y="1152525"/>
            <a:ext cx="11010900" cy="28575"/>
          </a:xfrm>
          <a:prstGeom prst="rect">
            <a:avLst/>
          </a:prstGeom>
          <a:solidFill>
            <a:srgbClr val="D4AF37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636FB36-43D6-46D7-9A3F-1CFA7E5C15CE}"/>
              </a:ext>
            </a:extLst>
          </p:cNvPr>
          <p:cNvSpPr>
            <a:spLocks noGrp="1"/>
          </p:cNvSpPr>
          <p:nvPr/>
        </p:nvSpPr>
        <p:spPr>
          <a:xfrm>
            <a:off x="11087100" y="6286500"/>
            <a:ext cx="5143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19050" rIns="38100" bIns="19050" anchor="ctr">
            <a:normAutofit/>
          </a:bodyPr>
          <a:lstStyle/>
          <a:p>
            <a:pPr algn="r">
              <a:buNone/>
              <a:defRPr sz="1050" b="1" i="0">
                <a:solidFill>
                  <a:srgbClr val="2E0757"/>
                </a:solidFill>
                <a:latin typeface="Aptos"/>
                <a:ea typeface="Aptos"/>
                <a:cs typeface="Aptos"/>
              </a:defRPr>
            </a:pPr>
            <a:r>
              <a:rPr sz="1050" b="1" i="0">
                <a:solidFill>
                  <a:srgbClr val="2E0757"/>
                </a:solidFill>
                <a:latin typeface="Aptos"/>
                <a:ea typeface="Aptos"/>
                <a:cs typeface="Aptos"/>
              </a:rPr>
              <a:t>08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81351A8-778E-42A7-B503-F17D3C9F5ED5}"/>
              </a:ext>
            </a:extLst>
          </p:cNvPr>
          <p:cNvSpPr>
            <a:spLocks noGrp="1"/>
          </p:cNvSpPr>
          <p:nvPr/>
        </p:nvSpPr>
        <p:spPr>
          <a:xfrm>
            <a:off x="590550" y="6286500"/>
            <a:ext cx="6096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19050" rIns="38100" bIns="19050" anchor="ctr">
            <a:normAutofit/>
          </a:bodyPr>
          <a:lstStyle/>
          <a:p>
            <a:pPr algn="l">
              <a:buNone/>
              <a:defRPr sz="1050" b="0" i="0">
                <a:solidFill>
                  <a:srgbClr val="625A68"/>
                </a:solidFill>
                <a:latin typeface="Aptos"/>
                <a:ea typeface="Aptos"/>
                <a:cs typeface="Aptos"/>
              </a:defRPr>
            </a:pPr>
            <a:r>
              <a:rPr sz="1050" b="0" i="0">
                <a:solidFill>
                  <a:srgbClr val="625A68"/>
                </a:solidFill>
                <a:latin typeface="Aptos"/>
                <a:ea typeface="Aptos"/>
                <a:cs typeface="Aptos"/>
              </a:rPr>
              <a:t>Kappa Alpha Alpha Chapter • “Friendship Forever”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958BA2D-ADDC-4E30-BE0F-416A77948055}"/>
              </a:ext>
            </a:extLst>
          </p:cNvPr>
          <p:cNvSpPr>
            <a:spLocks noGrp="1"/>
          </p:cNvSpPr>
          <p:nvPr/>
        </p:nvSpPr>
        <p:spPr>
          <a:xfrm>
            <a:off x="590550" y="1504950"/>
            <a:ext cx="4095750" cy="4495800"/>
          </a:xfrm>
          <a:prstGeom prst="rect">
            <a:avLst/>
          </a:prstGeom>
          <a:solidFill>
            <a:srgbClr val="2E0757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C5CA185-738F-4641-9C14-CF0B3759E231}"/>
              </a:ext>
            </a:extLst>
          </p:cNvPr>
          <p:cNvSpPr>
            <a:spLocks noGrp="1"/>
          </p:cNvSpPr>
          <p:nvPr/>
        </p:nvSpPr>
        <p:spPr>
          <a:xfrm>
            <a:off x="876300" y="1752600"/>
            <a:ext cx="333375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19050" rIns="38100" bIns="19050" anchor="ctr">
            <a:normAutofit/>
          </a:bodyPr>
          <a:lstStyle/>
          <a:p>
            <a:pPr algn="l">
              <a:buNone/>
              <a:defRPr sz="1125" b="1" i="0">
                <a:solidFill>
                  <a:srgbClr val="F0D77B"/>
                </a:solidFill>
                <a:latin typeface="Aptos"/>
                <a:ea typeface="Aptos"/>
                <a:cs typeface="Aptos"/>
              </a:defRPr>
            </a:pPr>
            <a:r>
              <a:rPr sz="1125" b="1" i="0">
                <a:solidFill>
                  <a:srgbClr val="F0D77B"/>
                </a:solidFill>
                <a:latin typeface="Aptos"/>
                <a:ea typeface="Aptos"/>
                <a:cs typeface="Aptos"/>
              </a:rPr>
              <a:t>OMEGA LEADERSHIP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AB00FA0-87FE-49CC-A630-FB99B9E8BE81}"/>
              </a:ext>
            </a:extLst>
          </p:cNvPr>
          <p:cNvSpPr>
            <a:spLocks noGrp="1"/>
          </p:cNvSpPr>
          <p:nvPr/>
        </p:nvSpPr>
        <p:spPr>
          <a:xfrm>
            <a:off x="876300" y="2266950"/>
            <a:ext cx="33337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19050" rIns="38100" bIns="19050" anchor="ctr">
            <a:normAutofit fontScale="95238"/>
          </a:bodyPr>
          <a:lstStyle/>
          <a:p>
            <a:pPr algn="l">
              <a:buNone/>
              <a:defRPr sz="1050" b="1" i="0">
                <a:solidFill>
                  <a:srgbClr val="F0D77B"/>
                </a:solidFill>
                <a:latin typeface="Aptos"/>
                <a:ea typeface="Aptos"/>
                <a:cs typeface="Aptos"/>
              </a:defRPr>
            </a:pPr>
            <a:r>
              <a:rPr sz="1050" b="1" i="0">
                <a:solidFill>
                  <a:srgbClr val="F0D77B"/>
                </a:solidFill>
                <a:latin typeface="Aptos"/>
                <a:ea typeface="Aptos"/>
                <a:cs typeface="Aptos"/>
              </a:rPr>
              <a:t>GRAND CHAPLAIN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9C98D2A-C3AA-4912-82BA-A1B84A9E6DDD}"/>
              </a:ext>
            </a:extLst>
          </p:cNvPr>
          <p:cNvSpPr>
            <a:spLocks noGrp="1"/>
          </p:cNvSpPr>
          <p:nvPr/>
        </p:nvSpPr>
        <p:spPr>
          <a:xfrm>
            <a:off x="876300" y="2524125"/>
            <a:ext cx="33337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19050" rIns="38100" bIns="19050" anchor="ctr">
            <a:normAutofit fontScale="91667"/>
          </a:bodyPr>
          <a:lstStyle/>
          <a:p>
            <a:pPr algn="l">
              <a:buNone/>
              <a:defRPr sz="1500" b="1" i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500" b="1" i="0">
                <a:solidFill>
                  <a:srgbClr val="FFFFFF"/>
                </a:solidFill>
                <a:latin typeface="Aptos"/>
                <a:ea typeface="Aptos"/>
                <a:cs typeface="Aptos"/>
              </a:rPr>
              <a:t>Bro. Courtenay Miller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0FFB942-DAD8-4B6C-91FA-80921C5B1EE7}"/>
              </a:ext>
            </a:extLst>
          </p:cNvPr>
          <p:cNvSpPr>
            <a:spLocks noGrp="1"/>
          </p:cNvSpPr>
          <p:nvPr/>
        </p:nvSpPr>
        <p:spPr>
          <a:xfrm>
            <a:off x="876300" y="2809875"/>
            <a:ext cx="33337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19050" rIns="38100" bIns="19050" anchor="ctr">
            <a:normAutofit fontScale="88235"/>
          </a:bodyPr>
          <a:lstStyle/>
          <a:p>
            <a:pPr algn="l">
              <a:buNone/>
              <a:defRPr sz="1275" b="0" i="0">
                <a:solidFill>
                  <a:srgbClr val="FAF7F0"/>
                </a:solidFill>
                <a:latin typeface="Aptos"/>
                <a:ea typeface="Aptos"/>
                <a:cs typeface="Aptos"/>
              </a:defRPr>
            </a:pPr>
            <a:r>
              <a:rPr sz="1275" b="0" i="0">
                <a:solidFill>
                  <a:srgbClr val="FAF7F0"/>
                </a:solidFill>
                <a:latin typeface="Aptos"/>
                <a:ea typeface="Aptos"/>
                <a:cs typeface="Aptos"/>
              </a:rPr>
              <a:t>(202) 374-6411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059004F-C9A6-492D-8E58-C69D549CB2F8}"/>
              </a:ext>
            </a:extLst>
          </p:cNvPr>
          <p:cNvSpPr>
            <a:spLocks noGrp="1"/>
          </p:cNvSpPr>
          <p:nvPr/>
        </p:nvSpPr>
        <p:spPr>
          <a:xfrm>
            <a:off x="876300" y="3048000"/>
            <a:ext cx="33337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19050" rIns="38100" bIns="19050" anchor="ctr">
            <a:normAutofit fontScale="93750"/>
          </a:bodyPr>
          <a:lstStyle/>
          <a:p>
            <a:pPr algn="l">
              <a:buNone/>
              <a:defRPr sz="1200" b="0" i="0">
                <a:solidFill>
                  <a:srgbClr val="FAF7F0"/>
                </a:solidFill>
                <a:latin typeface="Aptos"/>
                <a:ea typeface="Aptos"/>
                <a:cs typeface="Aptos"/>
              </a:defRPr>
            </a:pPr>
            <a:r>
              <a:rPr sz="1200" b="0" i="0">
                <a:solidFill>
                  <a:srgbClr val="FAF7F0"/>
                </a:solidFill>
                <a:latin typeface="Aptos"/>
                <a:ea typeface="Aptos"/>
                <a:cs typeface="Aptos"/>
              </a:rPr>
              <a:t>courtenaymiller@aol.com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1EB13FD-C0A8-4A32-A968-64A3D254A6D7}"/>
              </a:ext>
            </a:extLst>
          </p:cNvPr>
          <p:cNvSpPr>
            <a:spLocks noGrp="1"/>
          </p:cNvSpPr>
          <p:nvPr/>
        </p:nvSpPr>
        <p:spPr>
          <a:xfrm>
            <a:off x="876300" y="3314700"/>
            <a:ext cx="3333750" cy="9525"/>
          </a:xfrm>
          <a:prstGeom prst="rect">
            <a:avLst/>
          </a:prstGeom>
          <a:solidFill>
            <a:srgbClr val="76539A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36D15C3-BB8D-4CAC-B300-BFED31F4E736}"/>
              </a:ext>
            </a:extLst>
          </p:cNvPr>
          <p:cNvSpPr>
            <a:spLocks noGrp="1"/>
          </p:cNvSpPr>
          <p:nvPr/>
        </p:nvSpPr>
        <p:spPr>
          <a:xfrm>
            <a:off x="876300" y="3409950"/>
            <a:ext cx="33337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19050" rIns="38100" bIns="19050" anchor="ctr">
            <a:normAutofit fontScale="95238"/>
          </a:bodyPr>
          <a:lstStyle/>
          <a:p>
            <a:pPr algn="l">
              <a:buNone/>
              <a:defRPr sz="1050" b="1" i="0">
                <a:solidFill>
                  <a:srgbClr val="F0D77B"/>
                </a:solidFill>
                <a:latin typeface="Aptos"/>
                <a:ea typeface="Aptos"/>
                <a:cs typeface="Aptos"/>
              </a:defRPr>
            </a:pPr>
            <a:r>
              <a:rPr sz="1050" b="1" i="0">
                <a:solidFill>
                  <a:srgbClr val="F0D77B"/>
                </a:solidFill>
                <a:latin typeface="Aptos"/>
                <a:ea typeface="Aptos"/>
                <a:cs typeface="Aptos"/>
              </a:rPr>
              <a:t>IMMEDIATE PAST GRAND CHAPLAIN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29E6BAC-12B7-4046-B42A-FC23EF24604A}"/>
              </a:ext>
            </a:extLst>
          </p:cNvPr>
          <p:cNvSpPr>
            <a:spLocks noGrp="1"/>
          </p:cNvSpPr>
          <p:nvPr/>
        </p:nvSpPr>
        <p:spPr>
          <a:xfrm>
            <a:off x="876300" y="3667125"/>
            <a:ext cx="33337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19050" rIns="38100" bIns="19050" anchor="ctr">
            <a:normAutofit fontScale="91667"/>
          </a:bodyPr>
          <a:lstStyle/>
          <a:p>
            <a:pPr algn="l">
              <a:buNone/>
              <a:defRPr sz="1500" b="1" i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500" b="1" i="0">
                <a:solidFill>
                  <a:srgbClr val="FFFFFF"/>
                </a:solidFill>
                <a:latin typeface="Aptos"/>
                <a:ea typeface="Aptos"/>
                <a:cs typeface="Aptos"/>
              </a:rPr>
              <a:t>Bro. Roi Johnson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6DE8C24-76AA-4AE9-991B-877048B2F4D0}"/>
              </a:ext>
            </a:extLst>
          </p:cNvPr>
          <p:cNvSpPr>
            <a:spLocks noGrp="1"/>
          </p:cNvSpPr>
          <p:nvPr/>
        </p:nvSpPr>
        <p:spPr>
          <a:xfrm>
            <a:off x="876300" y="3952875"/>
            <a:ext cx="33337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19050" rIns="38100" bIns="19050" anchor="ctr">
            <a:normAutofit fontScale="88235"/>
          </a:bodyPr>
          <a:lstStyle/>
          <a:p>
            <a:pPr algn="l">
              <a:buNone/>
              <a:defRPr sz="1275" b="0" i="0">
                <a:solidFill>
                  <a:srgbClr val="FAF7F0"/>
                </a:solidFill>
                <a:latin typeface="Aptos"/>
                <a:ea typeface="Aptos"/>
                <a:cs typeface="Aptos"/>
              </a:defRPr>
            </a:pPr>
            <a:r>
              <a:rPr sz="1275" b="0" i="0">
                <a:solidFill>
                  <a:srgbClr val="FAF7F0"/>
                </a:solidFill>
                <a:latin typeface="Aptos"/>
                <a:ea typeface="Aptos"/>
                <a:cs typeface="Aptos"/>
              </a:rPr>
              <a:t>(404) 578-0647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BA0A9B4-63B7-4E69-BAA8-37EF233C1025}"/>
              </a:ext>
            </a:extLst>
          </p:cNvPr>
          <p:cNvSpPr>
            <a:spLocks noGrp="1"/>
          </p:cNvSpPr>
          <p:nvPr/>
        </p:nvSpPr>
        <p:spPr>
          <a:xfrm>
            <a:off x="876300" y="4191000"/>
            <a:ext cx="33337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19050" rIns="38100" bIns="19050" anchor="ctr">
            <a:normAutofit fontScale="93750"/>
          </a:bodyPr>
          <a:lstStyle/>
          <a:p>
            <a:pPr algn="l">
              <a:buNone/>
              <a:defRPr sz="1200" b="0" i="0">
                <a:solidFill>
                  <a:srgbClr val="FAF7F0"/>
                </a:solidFill>
                <a:latin typeface="Aptos"/>
                <a:ea typeface="Aptos"/>
                <a:cs typeface="Aptos"/>
              </a:defRPr>
            </a:pPr>
            <a:r>
              <a:rPr sz="1200" b="0" i="0">
                <a:solidFill>
                  <a:srgbClr val="FAF7F0"/>
                </a:solidFill>
                <a:latin typeface="Aptos"/>
                <a:ea typeface="Aptos"/>
                <a:cs typeface="Aptos"/>
              </a:rPr>
              <a:t>johnsonroi@yahoo.com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E3DC2A9-D01F-49A3-A013-CA2D15939EF4}"/>
              </a:ext>
            </a:extLst>
          </p:cNvPr>
          <p:cNvSpPr>
            <a:spLocks noGrp="1"/>
          </p:cNvSpPr>
          <p:nvPr/>
        </p:nvSpPr>
        <p:spPr>
          <a:xfrm>
            <a:off x="876300" y="4457700"/>
            <a:ext cx="3333750" cy="9525"/>
          </a:xfrm>
          <a:prstGeom prst="rect">
            <a:avLst/>
          </a:prstGeom>
          <a:solidFill>
            <a:srgbClr val="76539A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FAFD9DC-7C1D-4F50-AB65-6151E7CF2658}"/>
              </a:ext>
            </a:extLst>
          </p:cNvPr>
          <p:cNvSpPr>
            <a:spLocks noGrp="1"/>
          </p:cNvSpPr>
          <p:nvPr/>
        </p:nvSpPr>
        <p:spPr>
          <a:xfrm>
            <a:off x="876300" y="4552950"/>
            <a:ext cx="33337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19050" rIns="38100" bIns="19050" anchor="ctr">
            <a:normAutofit fontScale="95238"/>
          </a:bodyPr>
          <a:lstStyle/>
          <a:p>
            <a:pPr algn="l">
              <a:buNone/>
              <a:defRPr sz="1050" b="1" i="0">
                <a:solidFill>
                  <a:srgbClr val="F0D77B"/>
                </a:solidFill>
                <a:latin typeface="Aptos"/>
                <a:ea typeface="Aptos"/>
                <a:cs typeface="Aptos"/>
              </a:defRPr>
            </a:pPr>
            <a:r>
              <a:rPr sz="1050" b="1" i="0">
                <a:solidFill>
                  <a:srgbClr val="F0D77B"/>
                </a:solidFill>
                <a:latin typeface="Aptos"/>
                <a:ea typeface="Aptos"/>
                <a:cs typeface="Aptos"/>
              </a:rPr>
              <a:t>GEORGIA STATE CHAPLAIN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343549F-3FDD-4D8D-AA12-6AD50E4B4219}"/>
              </a:ext>
            </a:extLst>
          </p:cNvPr>
          <p:cNvSpPr>
            <a:spLocks noGrp="1"/>
          </p:cNvSpPr>
          <p:nvPr/>
        </p:nvSpPr>
        <p:spPr>
          <a:xfrm>
            <a:off x="876300" y="4810125"/>
            <a:ext cx="33337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19050" rIns="38100" bIns="19050" anchor="ctr">
            <a:normAutofit fontScale="91667"/>
          </a:bodyPr>
          <a:lstStyle/>
          <a:p>
            <a:pPr algn="l">
              <a:buNone/>
              <a:defRPr sz="1500" b="1" i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500" b="1" i="0">
                <a:solidFill>
                  <a:srgbClr val="FFFFFF"/>
                </a:solidFill>
                <a:latin typeface="Aptos"/>
                <a:ea typeface="Aptos"/>
                <a:cs typeface="Aptos"/>
              </a:rPr>
              <a:t>Bro. Tavious Mays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4CF4339-CFC9-4568-AEFE-EF24B5C4F6C4}"/>
              </a:ext>
            </a:extLst>
          </p:cNvPr>
          <p:cNvSpPr>
            <a:spLocks noGrp="1"/>
          </p:cNvSpPr>
          <p:nvPr/>
        </p:nvSpPr>
        <p:spPr>
          <a:xfrm>
            <a:off x="876300" y="5095875"/>
            <a:ext cx="33337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19050" rIns="38100" bIns="19050" anchor="ctr">
            <a:normAutofit fontScale="88235"/>
          </a:bodyPr>
          <a:lstStyle/>
          <a:p>
            <a:pPr algn="l">
              <a:buNone/>
              <a:defRPr sz="1275" b="0" i="0">
                <a:solidFill>
                  <a:srgbClr val="FAF7F0"/>
                </a:solidFill>
                <a:latin typeface="Aptos"/>
                <a:ea typeface="Aptos"/>
                <a:cs typeface="Aptos"/>
              </a:defRPr>
            </a:pPr>
            <a:r>
              <a:rPr sz="1275" b="0" i="0">
                <a:solidFill>
                  <a:srgbClr val="FAF7F0"/>
                </a:solidFill>
                <a:latin typeface="Aptos"/>
                <a:ea typeface="Aptos"/>
                <a:cs typeface="Aptos"/>
              </a:rPr>
              <a:t>(706) 464-0045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FD17FF8-DFF8-42FA-9B95-8F9BDFDF56AC}"/>
              </a:ext>
            </a:extLst>
          </p:cNvPr>
          <p:cNvSpPr>
            <a:spLocks noGrp="1"/>
          </p:cNvSpPr>
          <p:nvPr/>
        </p:nvSpPr>
        <p:spPr>
          <a:xfrm>
            <a:off x="876300" y="5334000"/>
            <a:ext cx="33337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19050" rIns="38100" bIns="19050" anchor="ctr">
            <a:normAutofit fontScale="93750"/>
          </a:bodyPr>
          <a:lstStyle/>
          <a:p>
            <a:pPr algn="l">
              <a:buNone/>
              <a:defRPr sz="1200" b="0" i="0">
                <a:solidFill>
                  <a:srgbClr val="FAF7F0"/>
                </a:solidFill>
                <a:latin typeface="Aptos"/>
                <a:ea typeface="Aptos"/>
                <a:cs typeface="Aptos"/>
              </a:defRPr>
            </a:pPr>
            <a:r>
              <a:rPr sz="1200" b="0" i="0">
                <a:solidFill>
                  <a:srgbClr val="FAF7F0"/>
                </a:solidFill>
                <a:latin typeface="Aptos"/>
                <a:ea typeface="Aptos"/>
                <a:cs typeface="Aptos"/>
              </a:rPr>
              <a:t>jabque3@hotmail.com</a:t>
            </a: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4AF562D0-3E43-4599-B5F9-04F8789A70CB}"/>
              </a:ext>
            </a:extLst>
          </p:cNvPr>
          <p:cNvSpPr>
            <a:spLocks noGrp="1"/>
          </p:cNvSpPr>
          <p:nvPr/>
        </p:nvSpPr>
        <p:spPr>
          <a:xfrm>
            <a:off x="4953000" y="1504950"/>
            <a:ext cx="6648450" cy="4495800"/>
          </a:xfrm>
          <a:prstGeom prst="roundRect">
            <a:avLst>
              <a:gd name="adj" fmla="val 2966"/>
            </a:avLst>
          </a:prstGeom>
          <a:solidFill>
            <a:srgbClr val="FFFFFF"/>
          </a:solidFill>
          <a:ln w="11430">
            <a:solidFill>
              <a:srgbClr val="D4AF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A0BD780-178B-4820-B997-DB7EDB4032C4}"/>
              </a:ext>
            </a:extLst>
          </p:cNvPr>
          <p:cNvSpPr>
            <a:spLocks noGrp="1"/>
          </p:cNvSpPr>
          <p:nvPr/>
        </p:nvSpPr>
        <p:spPr>
          <a:xfrm>
            <a:off x="5238750" y="1752600"/>
            <a:ext cx="581025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19050" rIns="38100" bIns="19050" anchor="ctr">
            <a:normAutofit/>
          </a:bodyPr>
          <a:lstStyle/>
          <a:p>
            <a:pPr algn="l">
              <a:buNone/>
              <a:defRPr sz="1125" b="1" i="0">
                <a:solidFill>
                  <a:srgbClr val="2E0757"/>
                </a:solidFill>
                <a:latin typeface="Aptos"/>
                <a:ea typeface="Aptos"/>
                <a:cs typeface="Aptos"/>
              </a:defRPr>
            </a:pPr>
            <a:r>
              <a:rPr sz="1125" b="1" i="0">
                <a:solidFill>
                  <a:srgbClr val="2E0757"/>
                </a:solidFill>
                <a:latin typeface="Aptos"/>
                <a:ea typeface="Aptos"/>
                <a:cs typeface="Aptos"/>
              </a:rPr>
              <a:t>COMMITTEE CONTACTS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BA9FF5B-12E6-4C66-AD71-86081ECB7A48}"/>
              </a:ext>
            </a:extLst>
          </p:cNvPr>
          <p:cNvSpPr>
            <a:spLocks noGrp="1"/>
          </p:cNvSpPr>
          <p:nvPr/>
        </p:nvSpPr>
        <p:spPr>
          <a:xfrm>
            <a:off x="5238750" y="2190750"/>
            <a:ext cx="27813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19050" rIns="38100" bIns="19050" anchor="ctr">
            <a:normAutofit fontScale="88235"/>
          </a:bodyPr>
          <a:lstStyle/>
          <a:p>
            <a:pPr algn="l">
              <a:buNone/>
              <a:defRPr sz="1275" b="1" i="0">
                <a:solidFill>
                  <a:srgbClr val="2E0757"/>
                </a:solidFill>
                <a:latin typeface="Aptos"/>
                <a:ea typeface="Aptos"/>
                <a:cs typeface="Aptos"/>
              </a:defRPr>
            </a:pPr>
            <a:r>
              <a:rPr sz="1275" b="1" i="0">
                <a:solidFill>
                  <a:srgbClr val="2E0757"/>
                </a:solidFill>
                <a:latin typeface="Aptos"/>
                <a:ea typeface="Aptos"/>
                <a:cs typeface="Aptos"/>
              </a:rPr>
              <a:t>Bro. Tim Sims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85F7AAD-8FF9-48FA-AD80-B6FA352ABF6B}"/>
              </a:ext>
            </a:extLst>
          </p:cNvPr>
          <p:cNvSpPr>
            <a:spLocks noGrp="1"/>
          </p:cNvSpPr>
          <p:nvPr/>
        </p:nvSpPr>
        <p:spPr>
          <a:xfrm>
            <a:off x="5238750" y="2428875"/>
            <a:ext cx="27813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19050" rIns="38100" bIns="19050" anchor="ctr">
            <a:normAutofit fontScale="83333"/>
          </a:bodyPr>
          <a:lstStyle/>
          <a:p>
            <a:pPr algn="l">
              <a:buNone/>
              <a:defRPr sz="1200" b="0" i="0">
                <a:solidFill>
                  <a:srgbClr val="231F20"/>
                </a:solidFill>
                <a:latin typeface="Aptos"/>
                <a:ea typeface="Aptos"/>
                <a:cs typeface="Aptos"/>
              </a:defRPr>
            </a:pPr>
            <a:r>
              <a:rPr sz="1200" b="0" i="0">
                <a:solidFill>
                  <a:srgbClr val="231F20"/>
                </a:solidFill>
                <a:latin typeface="Aptos"/>
                <a:ea typeface="Aptos"/>
                <a:cs typeface="Aptos"/>
              </a:rPr>
              <a:t>(404) 660-4375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D5B7CCA4-AD16-408C-97E1-775FED424692}"/>
              </a:ext>
            </a:extLst>
          </p:cNvPr>
          <p:cNvSpPr>
            <a:spLocks noGrp="1"/>
          </p:cNvSpPr>
          <p:nvPr/>
        </p:nvSpPr>
        <p:spPr>
          <a:xfrm>
            <a:off x="5238750" y="2647950"/>
            <a:ext cx="27813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19050" rIns="38100" bIns="19050" anchor="ctr">
            <a:normAutofit fontScale="88889"/>
          </a:bodyPr>
          <a:lstStyle/>
          <a:p>
            <a:pPr algn="l">
              <a:buNone/>
              <a:defRPr sz="1125" b="0" i="0">
                <a:solidFill>
                  <a:srgbClr val="625A68"/>
                </a:solidFill>
                <a:latin typeface="Aptos"/>
                <a:ea typeface="Aptos"/>
                <a:cs typeface="Aptos"/>
              </a:defRPr>
            </a:pPr>
            <a:r>
              <a:rPr sz="1125" b="0" i="0">
                <a:solidFill>
                  <a:srgbClr val="625A68"/>
                </a:solidFill>
                <a:latin typeface="Aptos"/>
                <a:ea typeface="Aptos"/>
                <a:cs typeface="Aptos"/>
              </a:rPr>
              <a:t>timasims@me.com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A10CB1A-1C93-4A9D-9D5E-8F29EE084D38}"/>
              </a:ext>
            </a:extLst>
          </p:cNvPr>
          <p:cNvSpPr>
            <a:spLocks noGrp="1"/>
          </p:cNvSpPr>
          <p:nvPr/>
        </p:nvSpPr>
        <p:spPr>
          <a:xfrm>
            <a:off x="5238750" y="2914650"/>
            <a:ext cx="2781300" cy="9525"/>
          </a:xfrm>
          <a:prstGeom prst="rect">
            <a:avLst/>
          </a:prstGeom>
          <a:solidFill>
            <a:srgbClr val="DED4E5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CCC84891-C193-4705-9910-FC13736596ED}"/>
              </a:ext>
            </a:extLst>
          </p:cNvPr>
          <p:cNvSpPr>
            <a:spLocks noGrp="1"/>
          </p:cNvSpPr>
          <p:nvPr/>
        </p:nvSpPr>
        <p:spPr>
          <a:xfrm>
            <a:off x="5238750" y="3028950"/>
            <a:ext cx="27813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19050" rIns="38100" bIns="19050" anchor="ctr">
            <a:normAutofit fontScale="88235"/>
          </a:bodyPr>
          <a:lstStyle/>
          <a:p>
            <a:pPr algn="l">
              <a:buNone/>
              <a:defRPr sz="1275" b="1" i="0">
                <a:solidFill>
                  <a:srgbClr val="2E0757"/>
                </a:solidFill>
                <a:latin typeface="Aptos"/>
                <a:ea typeface="Aptos"/>
                <a:cs typeface="Aptos"/>
              </a:defRPr>
            </a:pPr>
            <a:r>
              <a:rPr sz="1275" b="1" i="0">
                <a:solidFill>
                  <a:srgbClr val="2E0757"/>
                </a:solidFill>
                <a:latin typeface="Aptos"/>
                <a:ea typeface="Aptos"/>
                <a:cs typeface="Aptos"/>
              </a:rPr>
              <a:t>Bro. Dr. Kevin Scott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535DEC54-B32B-4562-8304-E3F05D8506A9}"/>
              </a:ext>
            </a:extLst>
          </p:cNvPr>
          <p:cNvSpPr>
            <a:spLocks noGrp="1"/>
          </p:cNvSpPr>
          <p:nvPr/>
        </p:nvSpPr>
        <p:spPr>
          <a:xfrm>
            <a:off x="5238750" y="3267075"/>
            <a:ext cx="27813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19050" rIns="38100" bIns="19050" anchor="ctr">
            <a:normAutofit fontScale="83333"/>
          </a:bodyPr>
          <a:lstStyle/>
          <a:p>
            <a:pPr algn="l">
              <a:buNone/>
              <a:defRPr sz="1200" b="0" i="0">
                <a:solidFill>
                  <a:srgbClr val="231F20"/>
                </a:solidFill>
                <a:latin typeface="Aptos"/>
                <a:ea typeface="Aptos"/>
                <a:cs typeface="Aptos"/>
              </a:defRPr>
            </a:pPr>
            <a:r>
              <a:rPr sz="1200" b="0" i="0">
                <a:solidFill>
                  <a:srgbClr val="231F20"/>
                </a:solidFill>
                <a:latin typeface="Aptos"/>
                <a:ea typeface="Aptos"/>
                <a:cs typeface="Aptos"/>
              </a:rPr>
              <a:t>(248) 668-6104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AE3DCC4E-A3E4-4989-99A5-C280FBEF5CDA}"/>
              </a:ext>
            </a:extLst>
          </p:cNvPr>
          <p:cNvSpPr>
            <a:spLocks noGrp="1"/>
          </p:cNvSpPr>
          <p:nvPr/>
        </p:nvSpPr>
        <p:spPr>
          <a:xfrm>
            <a:off x="5238750" y="3486150"/>
            <a:ext cx="27813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19050" rIns="38100" bIns="19050" anchor="ctr">
            <a:normAutofit fontScale="88889"/>
          </a:bodyPr>
          <a:lstStyle/>
          <a:p>
            <a:pPr algn="l">
              <a:buNone/>
              <a:defRPr sz="1125" b="0" i="0">
                <a:solidFill>
                  <a:srgbClr val="625A68"/>
                </a:solidFill>
                <a:latin typeface="Aptos"/>
                <a:ea typeface="Aptos"/>
                <a:cs typeface="Aptos"/>
              </a:defRPr>
            </a:pPr>
            <a:r>
              <a:rPr sz="1125" b="0" i="0">
                <a:solidFill>
                  <a:srgbClr val="625A68"/>
                </a:solidFill>
                <a:latin typeface="Aptos"/>
                <a:ea typeface="Aptos"/>
                <a:cs typeface="Aptos"/>
              </a:rPr>
              <a:t>kevinscott1911@comcast.net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585F9118-88D6-4B1C-A3D5-CDB015B9F7C4}"/>
              </a:ext>
            </a:extLst>
          </p:cNvPr>
          <p:cNvSpPr>
            <a:spLocks noGrp="1"/>
          </p:cNvSpPr>
          <p:nvPr/>
        </p:nvSpPr>
        <p:spPr>
          <a:xfrm>
            <a:off x="5238750" y="3752850"/>
            <a:ext cx="2781300" cy="9525"/>
          </a:xfrm>
          <a:prstGeom prst="rect">
            <a:avLst/>
          </a:prstGeom>
          <a:solidFill>
            <a:srgbClr val="DED4E5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7618ADFD-83F2-41DD-B90E-DCC5132E3AC7}"/>
              </a:ext>
            </a:extLst>
          </p:cNvPr>
          <p:cNvSpPr>
            <a:spLocks noGrp="1"/>
          </p:cNvSpPr>
          <p:nvPr/>
        </p:nvSpPr>
        <p:spPr>
          <a:xfrm>
            <a:off x="5238750" y="3867150"/>
            <a:ext cx="27813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19050" rIns="38100" bIns="19050" anchor="ctr">
            <a:normAutofit fontScale="88235"/>
          </a:bodyPr>
          <a:lstStyle/>
          <a:p>
            <a:pPr algn="l">
              <a:buNone/>
              <a:defRPr sz="1275" b="1" i="0">
                <a:solidFill>
                  <a:srgbClr val="2E0757"/>
                </a:solidFill>
                <a:latin typeface="Aptos"/>
                <a:ea typeface="Aptos"/>
                <a:cs typeface="Aptos"/>
              </a:defRPr>
            </a:pPr>
            <a:r>
              <a:rPr sz="1275" b="1" i="0">
                <a:solidFill>
                  <a:srgbClr val="2E0757"/>
                </a:solidFill>
                <a:latin typeface="Aptos"/>
                <a:ea typeface="Aptos"/>
                <a:cs typeface="Aptos"/>
              </a:rPr>
              <a:t>Bro. John Copper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BC4FA0DA-46C1-44BF-BA6A-A90A2F1B6996}"/>
              </a:ext>
            </a:extLst>
          </p:cNvPr>
          <p:cNvSpPr>
            <a:spLocks noGrp="1"/>
          </p:cNvSpPr>
          <p:nvPr/>
        </p:nvSpPr>
        <p:spPr>
          <a:xfrm>
            <a:off x="5238750" y="4105275"/>
            <a:ext cx="27813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19050" rIns="38100" bIns="19050" anchor="ctr">
            <a:normAutofit fontScale="83333"/>
          </a:bodyPr>
          <a:lstStyle/>
          <a:p>
            <a:pPr algn="l">
              <a:buNone/>
              <a:defRPr sz="1200" b="0" i="0">
                <a:solidFill>
                  <a:srgbClr val="231F20"/>
                </a:solidFill>
                <a:latin typeface="Aptos"/>
                <a:ea typeface="Aptos"/>
                <a:cs typeface="Aptos"/>
              </a:defRPr>
            </a:pPr>
            <a:r>
              <a:rPr sz="1200" b="0" i="0">
                <a:solidFill>
                  <a:srgbClr val="231F20"/>
                </a:solidFill>
                <a:latin typeface="Aptos"/>
                <a:ea typeface="Aptos"/>
                <a:cs typeface="Aptos"/>
              </a:rPr>
              <a:t>(210) 602-7901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01F021DF-81B5-4F19-8572-934251933667}"/>
              </a:ext>
            </a:extLst>
          </p:cNvPr>
          <p:cNvSpPr>
            <a:spLocks noGrp="1"/>
          </p:cNvSpPr>
          <p:nvPr/>
        </p:nvSpPr>
        <p:spPr>
          <a:xfrm>
            <a:off x="5238750" y="4324350"/>
            <a:ext cx="27813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19050" rIns="38100" bIns="19050" anchor="ctr">
            <a:normAutofit fontScale="88889"/>
          </a:bodyPr>
          <a:lstStyle/>
          <a:p>
            <a:pPr algn="l">
              <a:buNone/>
              <a:defRPr sz="1125" b="0" i="0">
                <a:solidFill>
                  <a:srgbClr val="625A68"/>
                </a:solidFill>
                <a:latin typeface="Aptos"/>
                <a:ea typeface="Aptos"/>
                <a:cs typeface="Aptos"/>
              </a:defRPr>
            </a:pPr>
            <a:r>
              <a:rPr sz="1125" b="0" i="0">
                <a:solidFill>
                  <a:srgbClr val="625A68"/>
                </a:solidFill>
                <a:latin typeface="Aptos"/>
                <a:ea typeface="Aptos"/>
                <a:cs typeface="Aptos"/>
              </a:rPr>
              <a:t>cjd78230@gmail.com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D1B923DA-C689-45C2-BF21-9BA9C4E77C51}"/>
              </a:ext>
            </a:extLst>
          </p:cNvPr>
          <p:cNvSpPr>
            <a:spLocks noGrp="1"/>
          </p:cNvSpPr>
          <p:nvPr/>
        </p:nvSpPr>
        <p:spPr>
          <a:xfrm>
            <a:off x="5238750" y="4591050"/>
            <a:ext cx="2781300" cy="9525"/>
          </a:xfrm>
          <a:prstGeom prst="rect">
            <a:avLst/>
          </a:prstGeom>
          <a:solidFill>
            <a:srgbClr val="DED4E5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3C3F3CA9-821B-4C6C-9472-546EE5B80BF7}"/>
              </a:ext>
            </a:extLst>
          </p:cNvPr>
          <p:cNvSpPr>
            <a:spLocks noGrp="1"/>
          </p:cNvSpPr>
          <p:nvPr/>
        </p:nvSpPr>
        <p:spPr>
          <a:xfrm>
            <a:off x="5238750" y="4705350"/>
            <a:ext cx="27813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19050" rIns="38100" bIns="19050" anchor="ctr">
            <a:normAutofit fontScale="88235"/>
          </a:bodyPr>
          <a:lstStyle/>
          <a:p>
            <a:pPr algn="l">
              <a:buNone/>
              <a:defRPr sz="1275" b="1" i="0">
                <a:solidFill>
                  <a:srgbClr val="2E0757"/>
                </a:solidFill>
                <a:latin typeface="Aptos"/>
                <a:ea typeface="Aptos"/>
                <a:cs typeface="Aptos"/>
              </a:defRPr>
            </a:pPr>
            <a:r>
              <a:rPr sz="1275" b="1" i="0">
                <a:solidFill>
                  <a:srgbClr val="2E0757"/>
                </a:solidFill>
                <a:latin typeface="Aptos"/>
                <a:ea typeface="Aptos"/>
                <a:cs typeface="Aptos"/>
              </a:rPr>
              <a:t>Bro. Andre Sims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2E43568A-8207-429C-BFD4-11B0585AA622}"/>
              </a:ext>
            </a:extLst>
          </p:cNvPr>
          <p:cNvSpPr>
            <a:spLocks noGrp="1"/>
          </p:cNvSpPr>
          <p:nvPr/>
        </p:nvSpPr>
        <p:spPr>
          <a:xfrm>
            <a:off x="5238750" y="4943475"/>
            <a:ext cx="27813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19050" rIns="38100" bIns="19050" anchor="ctr">
            <a:normAutofit fontScale="83333"/>
          </a:bodyPr>
          <a:lstStyle/>
          <a:p>
            <a:pPr algn="l">
              <a:buNone/>
              <a:defRPr sz="1200" b="0" i="0">
                <a:solidFill>
                  <a:srgbClr val="231F20"/>
                </a:solidFill>
                <a:latin typeface="Aptos"/>
                <a:ea typeface="Aptos"/>
                <a:cs typeface="Aptos"/>
              </a:defRPr>
            </a:pPr>
            <a:r>
              <a:rPr sz="1200" b="0" i="0">
                <a:solidFill>
                  <a:srgbClr val="231F20"/>
                </a:solidFill>
                <a:latin typeface="Aptos"/>
                <a:ea typeface="Aptos"/>
                <a:cs typeface="Aptos"/>
              </a:rPr>
              <a:t>(770) 820-8392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CF55656E-7354-432A-9642-3B70D09741D8}"/>
              </a:ext>
            </a:extLst>
          </p:cNvPr>
          <p:cNvSpPr>
            <a:spLocks noGrp="1"/>
          </p:cNvSpPr>
          <p:nvPr/>
        </p:nvSpPr>
        <p:spPr>
          <a:xfrm>
            <a:off x="5238750" y="5162550"/>
            <a:ext cx="27813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19050" rIns="38100" bIns="19050" anchor="ctr">
            <a:normAutofit fontScale="88889"/>
          </a:bodyPr>
          <a:lstStyle/>
          <a:p>
            <a:pPr algn="l">
              <a:buNone/>
              <a:defRPr sz="1125" b="0" i="0">
                <a:solidFill>
                  <a:srgbClr val="625A68"/>
                </a:solidFill>
                <a:latin typeface="Aptos"/>
                <a:ea typeface="Aptos"/>
                <a:cs typeface="Aptos"/>
              </a:defRPr>
            </a:pPr>
            <a:r>
              <a:rPr sz="1125" b="0" i="0">
                <a:solidFill>
                  <a:srgbClr val="625A68"/>
                </a:solidFill>
                <a:latin typeface="Aptos"/>
                <a:ea typeface="Aptos"/>
                <a:cs typeface="Aptos"/>
              </a:rPr>
              <a:t>andre.sims@wnco.com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A7C8388B-A584-4008-9C34-C5314C7E016F}"/>
              </a:ext>
            </a:extLst>
          </p:cNvPr>
          <p:cNvSpPr>
            <a:spLocks noGrp="1"/>
          </p:cNvSpPr>
          <p:nvPr/>
        </p:nvSpPr>
        <p:spPr>
          <a:xfrm>
            <a:off x="8305800" y="2190750"/>
            <a:ext cx="27813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19050" rIns="38100" bIns="19050" anchor="ctr">
            <a:normAutofit fontScale="88235"/>
          </a:bodyPr>
          <a:lstStyle/>
          <a:p>
            <a:pPr algn="l">
              <a:buNone/>
              <a:defRPr sz="1275" b="1" i="0">
                <a:solidFill>
                  <a:srgbClr val="2E0757"/>
                </a:solidFill>
                <a:latin typeface="Aptos"/>
                <a:ea typeface="Aptos"/>
                <a:cs typeface="Aptos"/>
              </a:defRPr>
            </a:pPr>
            <a:r>
              <a:rPr sz="1275" b="1" i="0">
                <a:solidFill>
                  <a:srgbClr val="2E0757"/>
                </a:solidFill>
                <a:latin typeface="Aptos"/>
                <a:ea typeface="Aptos"/>
                <a:cs typeface="Aptos"/>
              </a:rPr>
              <a:t>Bro. Mohandas Martin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1C32D026-851A-4091-BCF9-EC30AC1FDA31}"/>
              </a:ext>
            </a:extLst>
          </p:cNvPr>
          <p:cNvSpPr>
            <a:spLocks noGrp="1"/>
          </p:cNvSpPr>
          <p:nvPr/>
        </p:nvSpPr>
        <p:spPr>
          <a:xfrm>
            <a:off x="8305800" y="2428875"/>
            <a:ext cx="27813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19050" rIns="38100" bIns="19050" anchor="ctr">
            <a:normAutofit fontScale="83333"/>
          </a:bodyPr>
          <a:lstStyle/>
          <a:p>
            <a:pPr algn="l">
              <a:buNone/>
              <a:defRPr sz="1200" b="0" i="0">
                <a:solidFill>
                  <a:srgbClr val="231F20"/>
                </a:solidFill>
                <a:latin typeface="Aptos"/>
                <a:ea typeface="Aptos"/>
                <a:cs typeface="Aptos"/>
              </a:defRPr>
            </a:pPr>
            <a:r>
              <a:rPr sz="1200" b="0" i="0">
                <a:solidFill>
                  <a:srgbClr val="231F20"/>
                </a:solidFill>
                <a:latin typeface="Aptos"/>
                <a:ea typeface="Aptos"/>
                <a:cs typeface="Aptos"/>
              </a:rPr>
              <a:t>(706) 951-1915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6915DEF1-1204-4DA8-AD5E-8B299A006DE5}"/>
              </a:ext>
            </a:extLst>
          </p:cNvPr>
          <p:cNvSpPr>
            <a:spLocks noGrp="1"/>
          </p:cNvSpPr>
          <p:nvPr/>
        </p:nvSpPr>
        <p:spPr>
          <a:xfrm>
            <a:off x="8305800" y="2647950"/>
            <a:ext cx="27813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19050" rIns="38100" bIns="19050" anchor="ctr">
            <a:normAutofit fontScale="88889"/>
          </a:bodyPr>
          <a:lstStyle/>
          <a:p>
            <a:pPr algn="l">
              <a:buNone/>
              <a:defRPr sz="1125" b="0" i="0">
                <a:solidFill>
                  <a:srgbClr val="625A68"/>
                </a:solidFill>
                <a:latin typeface="Aptos"/>
                <a:ea typeface="Aptos"/>
                <a:cs typeface="Aptos"/>
              </a:defRPr>
            </a:pPr>
            <a:r>
              <a:rPr sz="1125" b="0" i="0">
                <a:solidFill>
                  <a:srgbClr val="625A68"/>
                </a:solidFill>
                <a:latin typeface="Aptos"/>
                <a:ea typeface="Aptos"/>
                <a:cs typeface="Aptos"/>
              </a:rPr>
              <a:t>dinoquesix@gmail.com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C9BC1E8F-70F5-4712-8BC3-DCBEFD8BC3BA}"/>
              </a:ext>
            </a:extLst>
          </p:cNvPr>
          <p:cNvSpPr>
            <a:spLocks noGrp="1"/>
          </p:cNvSpPr>
          <p:nvPr/>
        </p:nvSpPr>
        <p:spPr>
          <a:xfrm>
            <a:off x="8305800" y="2914650"/>
            <a:ext cx="2781300" cy="9525"/>
          </a:xfrm>
          <a:prstGeom prst="rect">
            <a:avLst/>
          </a:prstGeom>
          <a:solidFill>
            <a:srgbClr val="DED4E5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8B1C61DF-E8AD-4666-B99C-02E1A4A928B2}"/>
              </a:ext>
            </a:extLst>
          </p:cNvPr>
          <p:cNvSpPr>
            <a:spLocks noGrp="1"/>
          </p:cNvSpPr>
          <p:nvPr/>
        </p:nvSpPr>
        <p:spPr>
          <a:xfrm>
            <a:off x="8305800" y="3028950"/>
            <a:ext cx="27813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19050" rIns="38100" bIns="19050" anchor="ctr">
            <a:normAutofit fontScale="88235"/>
          </a:bodyPr>
          <a:lstStyle/>
          <a:p>
            <a:pPr algn="l">
              <a:buNone/>
              <a:defRPr sz="1275" b="1" i="0">
                <a:solidFill>
                  <a:srgbClr val="2E0757"/>
                </a:solidFill>
                <a:latin typeface="Aptos"/>
                <a:ea typeface="Aptos"/>
                <a:cs typeface="Aptos"/>
              </a:defRPr>
            </a:pPr>
            <a:r>
              <a:rPr sz="1275" b="1" i="0">
                <a:solidFill>
                  <a:srgbClr val="2E0757"/>
                </a:solidFill>
                <a:latin typeface="Aptos"/>
                <a:ea typeface="Aptos"/>
                <a:cs typeface="Aptos"/>
              </a:rPr>
              <a:t>Bro. Marvin Broadwater Sr.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CC73FD8B-FE87-441B-8A82-9E59A4908985}"/>
              </a:ext>
            </a:extLst>
          </p:cNvPr>
          <p:cNvSpPr>
            <a:spLocks noGrp="1"/>
          </p:cNvSpPr>
          <p:nvPr/>
        </p:nvSpPr>
        <p:spPr>
          <a:xfrm>
            <a:off x="8305800" y="3267075"/>
            <a:ext cx="27813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19050" rIns="38100" bIns="19050" anchor="ctr">
            <a:normAutofit fontScale="83333"/>
          </a:bodyPr>
          <a:lstStyle/>
          <a:p>
            <a:pPr algn="l">
              <a:buNone/>
              <a:defRPr sz="1200" b="0" i="0">
                <a:solidFill>
                  <a:srgbClr val="231F20"/>
                </a:solidFill>
                <a:latin typeface="Aptos"/>
                <a:ea typeface="Aptos"/>
                <a:cs typeface="Aptos"/>
              </a:defRPr>
            </a:pPr>
            <a:r>
              <a:rPr sz="1200" b="0" i="0">
                <a:solidFill>
                  <a:srgbClr val="231F20"/>
                </a:solidFill>
                <a:latin typeface="Aptos"/>
                <a:ea typeface="Aptos"/>
                <a:cs typeface="Aptos"/>
              </a:rPr>
              <a:t>(706) 315-6454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713C8F3B-0BDD-4A48-A9CF-3B04E7BEB0FA}"/>
              </a:ext>
            </a:extLst>
          </p:cNvPr>
          <p:cNvSpPr>
            <a:spLocks noGrp="1"/>
          </p:cNvSpPr>
          <p:nvPr/>
        </p:nvSpPr>
        <p:spPr>
          <a:xfrm>
            <a:off x="8305800" y="3486150"/>
            <a:ext cx="27813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19050" rIns="38100" bIns="19050" anchor="ctr">
            <a:normAutofit fontScale="88889"/>
          </a:bodyPr>
          <a:lstStyle/>
          <a:p>
            <a:pPr algn="l">
              <a:buNone/>
              <a:defRPr sz="1125" b="0" i="0">
                <a:solidFill>
                  <a:srgbClr val="625A68"/>
                </a:solidFill>
                <a:latin typeface="Aptos"/>
                <a:ea typeface="Aptos"/>
                <a:cs typeface="Aptos"/>
              </a:defRPr>
            </a:pPr>
            <a:r>
              <a:rPr sz="1125" b="0" i="0">
                <a:solidFill>
                  <a:srgbClr val="625A68"/>
                </a:solidFill>
                <a:latin typeface="Aptos"/>
                <a:ea typeface="Aptos"/>
                <a:cs typeface="Aptos"/>
              </a:rPr>
              <a:t>mbroadwatersr@yahoo.com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21F1CAD9-9905-45E1-B4C3-D87B688073C6}"/>
              </a:ext>
            </a:extLst>
          </p:cNvPr>
          <p:cNvSpPr>
            <a:spLocks noGrp="1"/>
          </p:cNvSpPr>
          <p:nvPr/>
        </p:nvSpPr>
        <p:spPr>
          <a:xfrm>
            <a:off x="8305800" y="3752850"/>
            <a:ext cx="2781300" cy="9525"/>
          </a:xfrm>
          <a:prstGeom prst="rect">
            <a:avLst/>
          </a:prstGeom>
          <a:solidFill>
            <a:srgbClr val="DED4E5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9CCC3B29-0913-43BD-8751-6D763A707660}"/>
              </a:ext>
            </a:extLst>
          </p:cNvPr>
          <p:cNvSpPr>
            <a:spLocks noGrp="1"/>
          </p:cNvSpPr>
          <p:nvPr/>
        </p:nvSpPr>
        <p:spPr>
          <a:xfrm>
            <a:off x="8305800" y="3867150"/>
            <a:ext cx="27813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19050" rIns="38100" bIns="19050" anchor="ctr">
            <a:normAutofit fontScale="88235"/>
          </a:bodyPr>
          <a:lstStyle/>
          <a:p>
            <a:pPr algn="l">
              <a:buNone/>
              <a:defRPr sz="1275" b="1" i="0">
                <a:solidFill>
                  <a:srgbClr val="2E0757"/>
                </a:solidFill>
                <a:latin typeface="Aptos"/>
                <a:ea typeface="Aptos"/>
                <a:cs typeface="Aptos"/>
              </a:defRPr>
            </a:pPr>
            <a:r>
              <a:rPr sz="1275" b="1" i="0">
                <a:solidFill>
                  <a:srgbClr val="2E0757"/>
                </a:solidFill>
                <a:latin typeface="Aptos"/>
                <a:ea typeface="Aptos"/>
                <a:cs typeface="Aptos"/>
              </a:rPr>
              <a:t>Bro. Robert Cunningham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622551E6-E2FC-48B3-B947-D9FA6D4F03A1}"/>
              </a:ext>
            </a:extLst>
          </p:cNvPr>
          <p:cNvSpPr>
            <a:spLocks noGrp="1"/>
          </p:cNvSpPr>
          <p:nvPr/>
        </p:nvSpPr>
        <p:spPr>
          <a:xfrm>
            <a:off x="8305800" y="4105275"/>
            <a:ext cx="27813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19050" rIns="38100" bIns="19050" anchor="ctr">
            <a:normAutofit fontScale="83333"/>
          </a:bodyPr>
          <a:lstStyle/>
          <a:p>
            <a:pPr algn="l">
              <a:buNone/>
              <a:defRPr sz="1200" b="0" i="0">
                <a:solidFill>
                  <a:srgbClr val="231F20"/>
                </a:solidFill>
                <a:latin typeface="Aptos"/>
                <a:ea typeface="Aptos"/>
                <a:cs typeface="Aptos"/>
              </a:defRPr>
            </a:pPr>
            <a:r>
              <a:rPr sz="1200" b="0" i="0">
                <a:solidFill>
                  <a:srgbClr val="231F20"/>
                </a:solidFill>
                <a:latin typeface="Aptos"/>
                <a:ea typeface="Aptos"/>
                <a:cs typeface="Aptos"/>
              </a:rPr>
              <a:t>(919) 906-0924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936D8B60-3ADE-4DFE-9861-9C80925952F6}"/>
              </a:ext>
            </a:extLst>
          </p:cNvPr>
          <p:cNvSpPr>
            <a:spLocks noGrp="1"/>
          </p:cNvSpPr>
          <p:nvPr/>
        </p:nvSpPr>
        <p:spPr>
          <a:xfrm>
            <a:off x="8305800" y="4324350"/>
            <a:ext cx="27813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19050" rIns="38100" bIns="19050" anchor="ctr">
            <a:normAutofit fontScale="88889"/>
          </a:bodyPr>
          <a:lstStyle/>
          <a:p>
            <a:pPr algn="l">
              <a:buNone/>
              <a:defRPr sz="1125" b="0" i="0">
                <a:solidFill>
                  <a:srgbClr val="625A68"/>
                </a:solidFill>
                <a:latin typeface="Aptos"/>
                <a:ea typeface="Aptos"/>
                <a:cs typeface="Aptos"/>
              </a:defRPr>
            </a:pPr>
            <a:r>
              <a:rPr sz="1125" b="0" i="0">
                <a:solidFill>
                  <a:srgbClr val="625A68"/>
                </a:solidFill>
                <a:latin typeface="Aptos"/>
                <a:ea typeface="Aptos"/>
                <a:cs typeface="Aptos"/>
              </a:rPr>
              <a:t>jcsu80@aol.com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38EB723A-F93F-4509-9021-976CE51A9BD3}"/>
              </a:ext>
            </a:extLst>
          </p:cNvPr>
          <p:cNvSpPr>
            <a:spLocks noGrp="1"/>
          </p:cNvSpPr>
          <p:nvPr/>
        </p:nvSpPr>
        <p:spPr>
          <a:xfrm>
            <a:off x="8305800" y="4705350"/>
            <a:ext cx="27813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19050" rIns="38100" bIns="19050" anchor="ctr">
            <a:normAutofit fontScale="88235"/>
          </a:bodyPr>
          <a:lstStyle/>
          <a:p>
            <a:pPr algn="l">
              <a:buNone/>
              <a:defRPr sz="1275" b="1" i="0">
                <a:solidFill>
                  <a:srgbClr val="2E0757"/>
                </a:solidFill>
                <a:latin typeface="Aptos"/>
                <a:ea typeface="Aptos"/>
                <a:cs typeface="Aptos"/>
              </a:defRPr>
            </a:pPr>
            <a:r>
              <a:rPr sz="1275" b="1" i="0">
                <a:solidFill>
                  <a:srgbClr val="2E0757"/>
                </a:solidFill>
                <a:latin typeface="Aptos"/>
                <a:ea typeface="Aptos"/>
                <a:cs typeface="Aptos"/>
              </a:rPr>
              <a:t>Bro. Dwight Wester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F1433F4A-7438-4C7F-9A67-A1F5CAF3C904}"/>
              </a:ext>
            </a:extLst>
          </p:cNvPr>
          <p:cNvSpPr>
            <a:spLocks noGrp="1"/>
          </p:cNvSpPr>
          <p:nvPr/>
        </p:nvSpPr>
        <p:spPr>
          <a:xfrm>
            <a:off x="8305800" y="4943475"/>
            <a:ext cx="27813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19050" rIns="38100" bIns="19050" anchor="ctr">
            <a:normAutofit fontScale="83333"/>
          </a:bodyPr>
          <a:lstStyle/>
          <a:p>
            <a:pPr algn="l">
              <a:buNone/>
              <a:defRPr sz="1200" b="0" i="0">
                <a:solidFill>
                  <a:srgbClr val="231F20"/>
                </a:solidFill>
                <a:latin typeface="Aptos"/>
                <a:ea typeface="Aptos"/>
                <a:cs typeface="Aptos"/>
              </a:defRPr>
            </a:pPr>
            <a:r>
              <a:rPr sz="1200" b="0" i="0">
                <a:solidFill>
                  <a:srgbClr val="231F20"/>
                </a:solidFill>
                <a:latin typeface="Aptos"/>
                <a:ea typeface="Aptos"/>
                <a:cs typeface="Aptos"/>
              </a:rPr>
              <a:t>(757) 615-1323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4EDFCA04-DDCD-4498-940A-4738C702F1FB}"/>
              </a:ext>
            </a:extLst>
          </p:cNvPr>
          <p:cNvSpPr>
            <a:spLocks noGrp="1"/>
          </p:cNvSpPr>
          <p:nvPr/>
        </p:nvSpPr>
        <p:spPr>
          <a:xfrm>
            <a:off x="8305800" y="5162550"/>
            <a:ext cx="27813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19050" rIns="38100" bIns="19050" anchor="ctr">
            <a:normAutofit fontScale="88889"/>
          </a:bodyPr>
          <a:lstStyle/>
          <a:p>
            <a:pPr algn="l">
              <a:buNone/>
              <a:defRPr sz="1125" b="0" i="0">
                <a:solidFill>
                  <a:srgbClr val="625A68"/>
                </a:solidFill>
                <a:latin typeface="Aptos"/>
                <a:ea typeface="Aptos"/>
                <a:cs typeface="Aptos"/>
              </a:defRPr>
            </a:pPr>
            <a:r>
              <a:rPr sz="1125" b="0" i="0">
                <a:solidFill>
                  <a:srgbClr val="625A68"/>
                </a:solidFill>
                <a:latin typeface="Aptos"/>
                <a:ea typeface="Aptos"/>
                <a:cs typeface="Aptos"/>
              </a:rPr>
              <a:t>redsea80@gmail.com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B70F0384-A9A6-4F2F-9BE1-5234FF0BDC5A}"/>
              </a:ext>
            </a:extLst>
          </p:cNvPr>
          <p:cNvSpPr>
            <a:spLocks noGrp="1"/>
          </p:cNvSpPr>
          <p:nvPr/>
        </p:nvSpPr>
        <p:spPr>
          <a:xfrm>
            <a:off x="76200" y="76200"/>
            <a:ext cx="12039600" cy="6705600"/>
          </a:xfrm>
          <a:prstGeom prst="rect">
            <a:avLst/>
          </a:prstGeom>
          <a:noFill/>
          <a:ln w="20955">
            <a:solidFill>
              <a:srgbClr val="D4AF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EE99D8CA-7B4F-410E-ABCF-2C6664DD4189}"/>
              </a:ext>
            </a:extLst>
          </p:cNvPr>
          <p:cNvSpPr>
            <a:spLocks noGrp="1"/>
          </p:cNvSpPr>
          <p:nvPr/>
        </p:nvSpPr>
        <p:spPr>
          <a:xfrm>
            <a:off x="142875" y="142875"/>
            <a:ext cx="11906250" cy="6572250"/>
          </a:xfrm>
          <a:prstGeom prst="rect">
            <a:avLst/>
          </a:prstGeom>
          <a:noFill/>
          <a:ln w="6191">
            <a:solidFill>
              <a:srgbClr val="9F8AA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92531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E075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E0C18EDB-0312-4343-AD78-DD40A8DAF7DD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71450"/>
          </a:xfrm>
          <a:prstGeom prst="rect">
            <a:avLst/>
          </a:prstGeom>
          <a:solidFill>
            <a:srgbClr val="D4AF37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55B836D-F20F-4CED-8A96-D5DD27AF9B95}"/>
              </a:ext>
            </a:extLst>
          </p:cNvPr>
          <p:cNvSpPr>
            <a:spLocks noGrp="1"/>
          </p:cNvSpPr>
          <p:nvPr/>
        </p:nvSpPr>
        <p:spPr>
          <a:xfrm>
            <a:off x="0" y="6686550"/>
            <a:ext cx="12192000" cy="171450"/>
          </a:xfrm>
          <a:prstGeom prst="rect">
            <a:avLst/>
          </a:prstGeom>
          <a:solidFill>
            <a:srgbClr val="D4AF37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CC14433-79A9-4E4A-99ED-B7A55264B809}"/>
              </a:ext>
            </a:extLst>
          </p:cNvPr>
          <p:cNvSpPr>
            <a:spLocks noGrp="1"/>
          </p:cNvSpPr>
          <p:nvPr/>
        </p:nvSpPr>
        <p:spPr>
          <a:xfrm>
            <a:off x="647700" y="609600"/>
            <a:ext cx="4000500" cy="5638800"/>
          </a:xfrm>
          <a:prstGeom prst="rect">
            <a:avLst/>
          </a:prstGeom>
          <a:solidFill>
            <a:srgbClr val="D4AF37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3"/>
          <a:srcRect l="3241" r="3241"/>
          <a:stretch>
            <a:fillRect/>
          </a:stretch>
        </p:blipFill>
        <p:spPr>
          <a:xfrm>
            <a:off x="723900" y="685800"/>
            <a:ext cx="3848100" cy="5486400"/>
          </a:xfrm>
          <a:prstGeom prst="roundRect">
            <a:avLst>
              <a:gd name="adj" fmla="val 2475"/>
            </a:avLst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CD5D195-A96E-4CB8-BF1E-6E900B00FDEE}"/>
              </a:ext>
            </a:extLst>
          </p:cNvPr>
          <p:cNvSpPr>
            <a:spLocks noGrp="1"/>
          </p:cNvSpPr>
          <p:nvPr/>
        </p:nvSpPr>
        <p:spPr>
          <a:xfrm>
            <a:off x="5143500" y="781050"/>
            <a:ext cx="3429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19050" rIns="38100" bIns="19050" anchor="ctr">
            <a:normAutofit/>
          </a:bodyPr>
          <a:lstStyle/>
          <a:p>
            <a:pPr algn="l">
              <a:buNone/>
              <a:defRPr sz="1050" b="1" i="0">
                <a:solidFill>
                  <a:srgbClr val="F0D77B"/>
                </a:solidFill>
                <a:latin typeface="Aptos"/>
                <a:ea typeface="Aptos"/>
                <a:cs typeface="Aptos"/>
              </a:defRPr>
            </a:pPr>
            <a:r>
              <a:rPr sz="1050" b="1" i="0">
                <a:solidFill>
                  <a:srgbClr val="F0D77B"/>
                </a:solidFill>
                <a:latin typeface="Aptos"/>
                <a:ea typeface="Aptos"/>
                <a:cs typeface="Aptos"/>
              </a:rPr>
              <a:t>OMEGA DEARS INITIATIVE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DC66279-2FD9-4CDD-BFC7-495E24F4D0F6}"/>
              </a:ext>
            </a:extLst>
          </p:cNvPr>
          <p:cNvSpPr>
            <a:spLocks noGrp="1"/>
          </p:cNvSpPr>
          <p:nvPr/>
        </p:nvSpPr>
        <p:spPr>
          <a:xfrm>
            <a:off x="5143500" y="1171575"/>
            <a:ext cx="6191250" cy="1219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19050" rIns="38100" bIns="19050" anchor="ctr">
            <a:normAutofit/>
          </a:bodyPr>
          <a:lstStyle/>
          <a:p>
            <a:pPr algn="l">
              <a:buNone/>
              <a:defRPr sz="3375" b="1" i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375" b="1" i="0">
                <a:solidFill>
                  <a:srgbClr val="FFFFFF"/>
                </a:solidFill>
                <a:latin typeface="Aptos"/>
                <a:ea typeface="Aptos"/>
                <a:cs typeface="Aptos"/>
              </a:rPr>
              <a:t>Friendship</a:t>
            </a:r>
          </a:p>
          <a:p>
            <a:pPr algn="l">
              <a:buNone/>
              <a:defRPr sz="3375" b="1" i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375" b="1" i="0">
                <a:solidFill>
                  <a:srgbClr val="FFFFFF"/>
                </a:solidFill>
                <a:latin typeface="Aptos"/>
                <a:ea typeface="Aptos"/>
                <a:cs typeface="Aptos"/>
              </a:rPr>
              <a:t>without an expiration date.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3C729A1-8142-4434-BD39-0471D4013098}"/>
              </a:ext>
            </a:extLst>
          </p:cNvPr>
          <p:cNvSpPr>
            <a:spLocks noGrp="1"/>
          </p:cNvSpPr>
          <p:nvPr/>
        </p:nvSpPr>
        <p:spPr>
          <a:xfrm>
            <a:off x="5143500" y="2638425"/>
            <a:ext cx="1333500" cy="47625"/>
          </a:xfrm>
          <a:prstGeom prst="rect">
            <a:avLst/>
          </a:prstGeom>
          <a:solidFill>
            <a:srgbClr val="D4AF37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36B3351-50CA-4622-8677-69EAA3708ECC}"/>
              </a:ext>
            </a:extLst>
          </p:cNvPr>
          <p:cNvSpPr>
            <a:spLocks noGrp="1"/>
          </p:cNvSpPr>
          <p:nvPr/>
        </p:nvSpPr>
        <p:spPr>
          <a:xfrm>
            <a:off x="5143500" y="2962275"/>
            <a:ext cx="5905500" cy="1028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19050" rIns="38100" bIns="19050" anchor="ctr">
            <a:normAutofit/>
          </a:bodyPr>
          <a:lstStyle/>
          <a:p>
            <a:pPr algn="l">
              <a:buNone/>
              <a:defRPr sz="1950" b="0" i="0">
                <a:solidFill>
                  <a:srgbClr val="FAF7F0"/>
                </a:solidFill>
                <a:latin typeface="Aptos"/>
                <a:ea typeface="Aptos"/>
                <a:cs typeface="Aptos"/>
              </a:defRPr>
            </a:pPr>
            <a:r>
              <a:rPr sz="1950" b="0" i="0">
                <a:solidFill>
                  <a:srgbClr val="FAF7F0"/>
                </a:solidFill>
                <a:latin typeface="Aptos"/>
                <a:ea typeface="Aptos"/>
                <a:cs typeface="Aptos"/>
              </a:rPr>
              <a:t>Remember the widows.</a:t>
            </a:r>
          </a:p>
          <a:p>
            <a:pPr algn="l">
              <a:buNone/>
              <a:defRPr sz="1950" b="0" i="0">
                <a:solidFill>
                  <a:srgbClr val="FAF7F0"/>
                </a:solidFill>
                <a:latin typeface="Aptos"/>
                <a:ea typeface="Aptos"/>
                <a:cs typeface="Aptos"/>
              </a:defRPr>
            </a:pPr>
            <a:r>
              <a:rPr sz="1950" b="0" i="0">
                <a:solidFill>
                  <a:srgbClr val="FAF7F0"/>
                </a:solidFill>
                <a:latin typeface="Aptos"/>
                <a:ea typeface="Aptos"/>
                <a:cs typeface="Aptos"/>
              </a:rPr>
              <a:t>Sustain the relationship.</a:t>
            </a:r>
          </a:p>
          <a:p>
            <a:pPr algn="l">
              <a:buNone/>
              <a:defRPr sz="1950" b="0" i="0">
                <a:solidFill>
                  <a:srgbClr val="FAF7F0"/>
                </a:solidFill>
                <a:latin typeface="Aptos"/>
                <a:ea typeface="Aptos"/>
                <a:cs typeface="Aptos"/>
              </a:defRPr>
            </a:pPr>
            <a:r>
              <a:rPr sz="1950" b="0" i="0">
                <a:solidFill>
                  <a:srgbClr val="FAF7F0"/>
                </a:solidFill>
                <a:latin typeface="Aptos"/>
                <a:ea typeface="Aptos"/>
                <a:cs typeface="Aptos"/>
              </a:rPr>
              <a:t>Live Your Creed.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6F75DD4-DA64-4094-BD8F-BE668FB6B73A}"/>
              </a:ext>
            </a:extLst>
          </p:cNvPr>
          <p:cNvSpPr>
            <a:spLocks noGrp="1"/>
          </p:cNvSpPr>
          <p:nvPr/>
        </p:nvSpPr>
        <p:spPr>
          <a:xfrm>
            <a:off x="5143500" y="4476750"/>
            <a:ext cx="5334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19050" rIns="38100" bIns="19050" anchor="ctr">
            <a:normAutofit/>
          </a:bodyPr>
          <a:lstStyle/>
          <a:p>
            <a:pPr algn="l">
              <a:buNone/>
              <a:defRPr sz="1125" b="1" i="0">
                <a:solidFill>
                  <a:srgbClr val="F0D77B"/>
                </a:solidFill>
                <a:latin typeface="Aptos"/>
                <a:ea typeface="Aptos"/>
                <a:cs typeface="Aptos"/>
              </a:defRPr>
            </a:pPr>
            <a:r>
              <a:rPr sz="1125" b="1" i="0">
                <a:solidFill>
                  <a:srgbClr val="F0D77B"/>
                </a:solidFill>
                <a:latin typeface="Aptos"/>
                <a:ea typeface="Aptos"/>
                <a:cs typeface="Aptos"/>
              </a:rPr>
              <a:t>BRO. DARRELL DESHAZIER “DOUBLE D”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D170D3A-F536-457E-9599-5B10329CFCB5}"/>
              </a:ext>
            </a:extLst>
          </p:cNvPr>
          <p:cNvSpPr>
            <a:spLocks noGrp="1"/>
          </p:cNvSpPr>
          <p:nvPr/>
        </p:nvSpPr>
        <p:spPr>
          <a:xfrm>
            <a:off x="5143500" y="4762500"/>
            <a:ext cx="5143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19050" rIns="38100" bIns="19050" anchor="ctr">
            <a:normAutofit fontScale="90909"/>
          </a:bodyPr>
          <a:lstStyle/>
          <a:p>
            <a:pPr algn="l">
              <a:buNone/>
              <a:defRPr sz="1650" b="1" i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650" b="1" i="0">
                <a:solidFill>
                  <a:srgbClr val="FFFFFF"/>
                </a:solidFill>
                <a:latin typeface="Aptos"/>
                <a:ea typeface="Aptos"/>
                <a:cs typeface="Aptos"/>
              </a:rPr>
              <a:t>Chairman, Omega Dears Initiative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83A9204-AE51-4B6D-935C-5282B696CBD6}"/>
              </a:ext>
            </a:extLst>
          </p:cNvPr>
          <p:cNvSpPr>
            <a:spLocks noGrp="1"/>
          </p:cNvSpPr>
          <p:nvPr/>
        </p:nvSpPr>
        <p:spPr>
          <a:xfrm>
            <a:off x="5143500" y="5095875"/>
            <a:ext cx="5524500" cy="2190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19050" rIns="38100" bIns="19050" anchor="ctr">
            <a:normAutofit fontScale="93137"/>
          </a:bodyPr>
          <a:lstStyle/>
          <a:p>
            <a:pPr algn="l">
              <a:buNone/>
              <a:defRPr sz="1275" b="0" i="0">
                <a:solidFill>
                  <a:srgbClr val="FAF7F0"/>
                </a:solidFill>
                <a:latin typeface="Aptos"/>
                <a:ea typeface="Aptos"/>
                <a:cs typeface="Aptos"/>
              </a:defRPr>
            </a:pPr>
            <a:r>
              <a:rPr sz="1275" b="0" i="0">
                <a:solidFill>
                  <a:srgbClr val="FAF7F0"/>
                </a:solidFill>
                <a:latin typeface="Aptos"/>
                <a:ea typeface="Aptos"/>
                <a:cs typeface="Aptos"/>
              </a:rPr>
              <a:t>Kappa Alpha Alpha Chapter, Decatur, Georgia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106D0B9-41C0-4939-8452-18BC16982152}"/>
              </a:ext>
            </a:extLst>
          </p:cNvPr>
          <p:cNvSpPr>
            <a:spLocks noGrp="1"/>
          </p:cNvSpPr>
          <p:nvPr/>
        </p:nvSpPr>
        <p:spPr>
          <a:xfrm>
            <a:off x="5143500" y="5553075"/>
            <a:ext cx="2381250" cy="2190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19050" rIns="38100" bIns="19050" anchor="ctr">
            <a:normAutofit fontScale="87963"/>
          </a:bodyPr>
          <a:lstStyle/>
          <a:p>
            <a:pPr algn="l">
              <a:buNone/>
              <a:defRPr sz="1350" b="0" i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350" b="0" i="0">
                <a:solidFill>
                  <a:srgbClr val="FFFFFF"/>
                </a:solidFill>
                <a:latin typeface="Aptos"/>
                <a:ea typeface="Aptos"/>
                <a:cs typeface="Aptos"/>
              </a:rPr>
              <a:t>(678) 296-3699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5C53A50-6C59-4D9C-BB94-8EF97BEF2621}"/>
              </a:ext>
            </a:extLst>
          </p:cNvPr>
          <p:cNvSpPr>
            <a:spLocks noGrp="1"/>
          </p:cNvSpPr>
          <p:nvPr/>
        </p:nvSpPr>
        <p:spPr>
          <a:xfrm>
            <a:off x="5143500" y="5829300"/>
            <a:ext cx="4095750" cy="2190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19050" rIns="38100" bIns="19050" anchor="ctr">
            <a:normAutofit fontScale="87963"/>
          </a:bodyPr>
          <a:lstStyle/>
          <a:p>
            <a:pPr algn="l">
              <a:buNone/>
              <a:defRPr sz="1350" b="0" i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350" b="0" i="0">
                <a:solidFill>
                  <a:srgbClr val="FFFFFF"/>
                </a:solidFill>
                <a:latin typeface="Aptos"/>
                <a:ea typeface="Aptos"/>
                <a:cs typeface="Aptos"/>
              </a:rPr>
              <a:t>darrelldeshazier@yahoo.com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2DDC376-6715-483F-86C4-BC13563ACF5A}"/>
              </a:ext>
            </a:extLst>
          </p:cNvPr>
          <p:cNvSpPr>
            <a:spLocks noGrp="1"/>
          </p:cNvSpPr>
          <p:nvPr/>
        </p:nvSpPr>
        <p:spPr>
          <a:xfrm>
            <a:off x="76200" y="76200"/>
            <a:ext cx="12039600" cy="6705600"/>
          </a:xfrm>
          <a:prstGeom prst="rect">
            <a:avLst/>
          </a:prstGeom>
          <a:noFill/>
          <a:ln w="20955">
            <a:solidFill>
              <a:srgbClr val="D4AF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4765B97-D00B-4D9A-AD8D-74CA0F83A78D}"/>
              </a:ext>
            </a:extLst>
          </p:cNvPr>
          <p:cNvSpPr>
            <a:spLocks noGrp="1"/>
          </p:cNvSpPr>
          <p:nvPr/>
        </p:nvSpPr>
        <p:spPr>
          <a:xfrm>
            <a:off x="142875" y="142875"/>
            <a:ext cx="11906250" cy="6572250"/>
          </a:xfrm>
          <a:prstGeom prst="rect">
            <a:avLst/>
          </a:prstGeom>
          <a:noFill/>
          <a:ln w="6191">
            <a:solidFill>
              <a:srgbClr val="76539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41061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pex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pex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Metadata/LabelInfo.xml><?xml version="1.0" encoding="utf-8"?>
<clbl:labelList xmlns:clbl="http://schemas.microsoft.com/office/2020/mipLabelMetadata">
  <clbl:label id="{fd56498f-fa68-463b-93be-fe7ac4fc8efb}" enabled="1" method="Standard" siteId="{d5b52ccb-1bf9-4a3e-a010-0f3b332bc26a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956</Words>
  <Application>Microsoft Office PowerPoint</Application>
  <DocSecurity>0</DocSecurity>
  <PresentationFormat>Widescreen</PresentationFormat>
  <Paragraphs>163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Aptos</vt:lpstr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DeShazier, Darrell</cp:lastModifiedBy>
  <cp:revision>1</cp:revision>
  <dcterms:created xsi:type="dcterms:W3CDTF">2026-09-25T18:45:52Z</dcterms:created>
  <dcterms:modified xsi:type="dcterms:W3CDTF">2026-09-25T18:54:24Z</dcterms:modified>
</cp:coreProperties>
</file>